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59" r:id="rId4"/>
    <p:sldId id="260" r:id="rId5"/>
    <p:sldId id="261" r:id="rId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9266A-6888-427A-9F05-AD9A99ED0757}" type="datetimeFigureOut">
              <a:rPr lang="fr-FR" smtClean="0"/>
              <a:t>23/04/2012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4C7D1E-4AE5-43BD-8C1A-FD7E47BBD59F}" type="slidenum">
              <a:rPr lang="fr-FR" smtClean="0"/>
              <a:t>‹N°›</a:t>
            </a:fld>
            <a:endParaRPr lang="fr-FR"/>
          </a:p>
        </p:txBody>
      </p:sp>
    </p:spTree>
    <p:extLst>
      <p:ext uri="{BB962C8B-B14F-4D97-AF65-F5344CB8AC3E}">
        <p14:creationId xmlns:p14="http://schemas.microsoft.com/office/powerpoint/2010/main" val="318678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CBCC9B-B2B1-4E06-A676-85AA9AF11D6E}" type="slidenum">
              <a:rPr lang="fr-FR" smtClean="0"/>
              <a:t>1</a:t>
            </a:fld>
            <a:endParaRPr lang="fr-FR"/>
          </a:p>
        </p:txBody>
      </p:sp>
    </p:spTree>
    <p:extLst>
      <p:ext uri="{BB962C8B-B14F-4D97-AF65-F5344CB8AC3E}">
        <p14:creationId xmlns:p14="http://schemas.microsoft.com/office/powerpoint/2010/main" val="13788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CBCC9B-B2B1-4E06-A676-85AA9AF11D6E}" type="slidenum">
              <a:rPr lang="fr-FR" smtClean="0"/>
              <a:t>2</a:t>
            </a:fld>
            <a:endParaRPr lang="fr-FR" dirty="0"/>
          </a:p>
        </p:txBody>
      </p:sp>
    </p:spTree>
    <p:extLst>
      <p:ext uri="{BB962C8B-B14F-4D97-AF65-F5344CB8AC3E}">
        <p14:creationId xmlns:p14="http://schemas.microsoft.com/office/powerpoint/2010/main" val="3745889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CBCC9B-B2B1-4E06-A676-85AA9AF11D6E}" type="slidenum">
              <a:rPr lang="fr-FR" smtClean="0"/>
              <a:t>3</a:t>
            </a:fld>
            <a:endParaRPr lang="fr-FR" dirty="0"/>
          </a:p>
        </p:txBody>
      </p:sp>
    </p:spTree>
    <p:extLst>
      <p:ext uri="{BB962C8B-B14F-4D97-AF65-F5344CB8AC3E}">
        <p14:creationId xmlns:p14="http://schemas.microsoft.com/office/powerpoint/2010/main" val="383225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CBCC9B-B2B1-4E06-A676-85AA9AF11D6E}" type="slidenum">
              <a:rPr lang="fr-FR" smtClean="0"/>
              <a:t>4</a:t>
            </a:fld>
            <a:endParaRPr lang="fr-FR" dirty="0"/>
          </a:p>
        </p:txBody>
      </p:sp>
    </p:spTree>
    <p:extLst>
      <p:ext uri="{BB962C8B-B14F-4D97-AF65-F5344CB8AC3E}">
        <p14:creationId xmlns:p14="http://schemas.microsoft.com/office/powerpoint/2010/main" val="248105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CBCC9B-B2B1-4E06-A676-85AA9AF11D6E}" type="slidenum">
              <a:rPr lang="fr-FR" smtClean="0"/>
              <a:t>5</a:t>
            </a:fld>
            <a:endParaRPr lang="fr-FR" dirty="0"/>
          </a:p>
        </p:txBody>
      </p:sp>
    </p:spTree>
    <p:extLst>
      <p:ext uri="{BB962C8B-B14F-4D97-AF65-F5344CB8AC3E}">
        <p14:creationId xmlns:p14="http://schemas.microsoft.com/office/powerpoint/2010/main" val="49384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31965BD-DC2A-41FB-BA93-C861B20068A6}" type="datetimeFigureOut">
              <a:rPr lang="fr-FR" smtClean="0"/>
              <a:t>23/04/2012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344247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1965BD-DC2A-41FB-BA93-C861B20068A6}" type="datetimeFigureOut">
              <a:rPr lang="fr-FR" smtClean="0"/>
              <a:t>23/04/2012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160885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1965BD-DC2A-41FB-BA93-C861B20068A6}" type="datetimeFigureOut">
              <a:rPr lang="fr-FR" smtClean="0"/>
              <a:t>23/04/2012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427981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1965BD-DC2A-41FB-BA93-C861B20068A6}" type="datetimeFigureOut">
              <a:rPr lang="fr-FR" smtClean="0"/>
              <a:t>23/04/2012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130322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31965BD-DC2A-41FB-BA93-C861B20068A6}" type="datetimeFigureOut">
              <a:rPr lang="fr-FR" smtClean="0"/>
              <a:t>23/04/2012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4139516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1965BD-DC2A-41FB-BA93-C861B20068A6}" type="datetimeFigureOut">
              <a:rPr lang="fr-FR" smtClean="0"/>
              <a:t>23/04/2012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90889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1965BD-DC2A-41FB-BA93-C861B20068A6}" type="datetimeFigureOut">
              <a:rPr lang="fr-FR" smtClean="0"/>
              <a:t>23/04/2012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135889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31965BD-DC2A-41FB-BA93-C861B20068A6}" type="datetimeFigureOut">
              <a:rPr lang="fr-FR" smtClean="0"/>
              <a:t>23/04/2012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175736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1965BD-DC2A-41FB-BA93-C861B20068A6}" type="datetimeFigureOut">
              <a:rPr lang="fr-FR" smtClean="0"/>
              <a:t>23/04/2012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1569484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31965BD-DC2A-41FB-BA93-C861B20068A6}" type="datetimeFigureOut">
              <a:rPr lang="fr-FR" smtClean="0"/>
              <a:t>23/04/2012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91200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31965BD-DC2A-41FB-BA93-C861B20068A6}" type="datetimeFigureOut">
              <a:rPr lang="fr-FR" smtClean="0"/>
              <a:t>23/04/2012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407124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965BD-DC2A-41FB-BA93-C861B20068A6}" type="datetimeFigureOut">
              <a:rPr lang="fr-FR" smtClean="0"/>
              <a:t>23/04/2012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C0838-9263-4E24-9DAA-6E850E4C560F}" type="slidenum">
              <a:rPr lang="fr-FR" smtClean="0"/>
              <a:t>‹N°›</a:t>
            </a:fld>
            <a:endParaRPr lang="fr-FR"/>
          </a:p>
        </p:txBody>
      </p:sp>
    </p:spTree>
    <p:extLst>
      <p:ext uri="{BB962C8B-B14F-4D97-AF65-F5344CB8AC3E}">
        <p14:creationId xmlns:p14="http://schemas.microsoft.com/office/powerpoint/2010/main" val="338152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fr.wikipedia.org/wiki/Forces_arm%C3%A9es_fran%C3%A7aise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un.org/french/aboutun/etatsmbr.shtml" TargetMode="External"/><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www.leparisien.fr/"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8" y="0"/>
            <a:ext cx="8322893" cy="461665"/>
          </a:xfrm>
          <a:prstGeom prst="rect">
            <a:avLst/>
          </a:prstGeom>
        </p:spPr>
        <p:txBody>
          <a:bodyPr wrap="square">
            <a:spAutoFit/>
          </a:bodyPr>
          <a:lstStyle/>
          <a:p>
            <a:r>
              <a:rPr lang="fr-FR" sz="1200" b="1" u="sng" dirty="0"/>
              <a:t>Chapitre 4 : La Défense et la </a:t>
            </a:r>
            <a:r>
              <a:rPr lang="fr-FR" sz="1200" b="1" u="sng" dirty="0" smtClean="0"/>
              <a:t>paix</a:t>
            </a:r>
            <a:r>
              <a:rPr lang="fr-FR" sz="1200" dirty="0" smtClean="0"/>
              <a:t>	</a:t>
            </a:r>
            <a:r>
              <a:rPr lang="fr-FR" sz="1200" b="1" dirty="0"/>
              <a:t>I. </a:t>
            </a:r>
            <a:r>
              <a:rPr lang="fr-FR" sz="1200" b="1" u="sng" dirty="0"/>
              <a:t>La Défense </a:t>
            </a:r>
            <a:r>
              <a:rPr lang="fr-FR" sz="1200" b="1" u="sng" dirty="0" smtClean="0"/>
              <a:t>nationale</a:t>
            </a:r>
            <a:r>
              <a:rPr lang="fr-FR" sz="1200" dirty="0" smtClean="0"/>
              <a:t>   </a:t>
            </a:r>
            <a:r>
              <a:rPr lang="fr-FR" sz="1200" i="1" dirty="0" smtClean="0"/>
              <a:t>Quels sont les acteurs et les missions de la Défense nationale</a:t>
            </a:r>
            <a:r>
              <a:rPr lang="fr-FR" sz="1200" dirty="0" smtClean="0"/>
              <a:t> </a:t>
            </a:r>
            <a:r>
              <a:rPr lang="fr-FR" sz="1200" i="1" dirty="0" smtClean="0"/>
              <a:t>?</a:t>
            </a:r>
            <a:r>
              <a:rPr lang="fr-FR" sz="1200" b="1" dirty="0" smtClean="0"/>
              <a:t>	</a:t>
            </a:r>
            <a:endParaRPr lang="fr-FR" sz="1200" b="1" u="sng" dirty="0"/>
          </a:p>
        </p:txBody>
      </p:sp>
      <p:sp>
        <p:nvSpPr>
          <p:cNvPr id="3" name="Rectangle 2"/>
          <p:cNvSpPr/>
          <p:nvPr/>
        </p:nvSpPr>
        <p:spPr>
          <a:xfrm>
            <a:off x="179512" y="301539"/>
            <a:ext cx="3303240" cy="330859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100" b="1" u="sng" dirty="0" smtClean="0"/>
              <a:t>Document 1</a:t>
            </a:r>
          </a:p>
          <a:p>
            <a:r>
              <a:rPr lang="fr-FR" sz="1100" dirty="0" smtClean="0"/>
              <a:t>À </a:t>
            </a:r>
            <a:r>
              <a:rPr lang="fr-FR" sz="1100" dirty="0"/>
              <a:t>l’ère de la mondialisation, les notions de sécurité et de conflits ont évolué. Ce constat impose des réorientations stratégiques dans l’utilisation des moyens de défense au sein et à l’extérieur de notre pays.(…) </a:t>
            </a:r>
          </a:p>
          <a:p>
            <a:r>
              <a:rPr lang="fr-FR" sz="1100" dirty="0"/>
              <a:t>Dans ce cadre, le rôle du ministère de la Défense est d’assurer la protection du territoire, de la population et des intérêts français. Il répond aussi à d’autres missions dans le cadre des accords et traités internationaux  (OTAN) ou régionaux (Europe de la défense).</a:t>
            </a:r>
          </a:p>
          <a:p>
            <a:r>
              <a:rPr lang="fr-FR" sz="1100" dirty="0"/>
              <a:t>Au delà de ces missions, le ministère de la Défense s’implique également dans des missions de service public. Ses moyens humains et matériels soutiennent ou suppléent les actions d’autres ministères, au quotidien ou dans l’urgence, sur le territoire national et à l’étranger.</a:t>
            </a:r>
          </a:p>
          <a:p>
            <a:r>
              <a:rPr lang="fr-FR" sz="1100" u="sng" dirty="0" smtClean="0"/>
              <a:t>Source </a:t>
            </a:r>
            <a:r>
              <a:rPr lang="fr-FR" sz="1100" dirty="0" smtClean="0"/>
              <a:t>: http</a:t>
            </a:r>
            <a:r>
              <a:rPr lang="fr-FR" sz="1100" dirty="0"/>
              <a:t>://</a:t>
            </a:r>
            <a:r>
              <a:rPr lang="fr-FR" sz="1100" dirty="0" smtClean="0"/>
              <a:t>www.defense.gouv.fr/,décembre </a:t>
            </a:r>
            <a:r>
              <a:rPr lang="fr-FR" sz="1100" dirty="0"/>
              <a:t>2010.</a:t>
            </a:r>
          </a:p>
        </p:txBody>
      </p:sp>
      <p:sp>
        <p:nvSpPr>
          <p:cNvPr id="4" name="ZoneTexte 3"/>
          <p:cNvSpPr txBox="1"/>
          <p:nvPr/>
        </p:nvSpPr>
        <p:spPr>
          <a:xfrm>
            <a:off x="3726417" y="2262079"/>
            <a:ext cx="3094758" cy="276999"/>
          </a:xfrm>
          <a:prstGeom prst="rect">
            <a:avLst/>
          </a:prstGeom>
          <a:noFill/>
        </p:spPr>
        <p:txBody>
          <a:bodyPr wrap="none" rtlCol="0">
            <a:spAutoFit/>
          </a:bodyPr>
          <a:lstStyle/>
          <a:p>
            <a:r>
              <a:rPr lang="fr-FR" sz="1200" b="1" dirty="0" smtClean="0"/>
              <a:t>2) </a:t>
            </a:r>
            <a:r>
              <a:rPr lang="fr-FR" sz="1200" b="1" u="sng" dirty="0" smtClean="0"/>
              <a:t>Le fonctionnement de la Défense nationale</a:t>
            </a:r>
            <a:endParaRPr lang="fr-FR" sz="1200" b="1" u="sng" dirty="0"/>
          </a:p>
        </p:txBody>
      </p:sp>
      <p:sp>
        <p:nvSpPr>
          <p:cNvPr id="6" name="ZoneTexte 5"/>
          <p:cNvSpPr txBox="1"/>
          <p:nvPr/>
        </p:nvSpPr>
        <p:spPr>
          <a:xfrm>
            <a:off x="3726417" y="301385"/>
            <a:ext cx="5030017" cy="1954381"/>
          </a:xfrm>
          <a:prstGeom prst="rect">
            <a:avLst/>
          </a:prstGeom>
          <a:noFill/>
        </p:spPr>
        <p:txBody>
          <a:bodyPr wrap="square" rtlCol="0">
            <a:spAutoFit/>
          </a:bodyPr>
          <a:lstStyle/>
          <a:p>
            <a:r>
              <a:rPr lang="fr-FR" sz="1200" b="1" dirty="0">
                <a:solidFill>
                  <a:prstClr val="black"/>
                </a:solidFill>
              </a:rPr>
              <a:t>1) </a:t>
            </a:r>
            <a:r>
              <a:rPr lang="fr-FR" sz="1200" b="1" u="sng" dirty="0">
                <a:solidFill>
                  <a:prstClr val="black"/>
                </a:solidFill>
              </a:rPr>
              <a:t>Les missions de l’armée française</a:t>
            </a:r>
            <a:endParaRPr lang="fr-FR" sz="1100" b="1" dirty="0" smtClean="0"/>
          </a:p>
          <a:p>
            <a:r>
              <a:rPr lang="fr-FR" sz="1100" dirty="0" smtClean="0"/>
              <a:t>Relever dans le texte les différentes missions de la Défense nationale :</a:t>
            </a:r>
          </a:p>
          <a:p>
            <a:endParaRPr lang="fr-FR" sz="1100" dirty="0"/>
          </a:p>
          <a:p>
            <a:endParaRPr lang="fr-FR" sz="1100" dirty="0" smtClean="0"/>
          </a:p>
          <a:p>
            <a:endParaRPr lang="fr-FR" sz="1100" dirty="0"/>
          </a:p>
          <a:p>
            <a:endParaRPr lang="fr-FR" sz="1100" dirty="0" smtClean="0"/>
          </a:p>
          <a:p>
            <a:endParaRPr lang="fr-FR" sz="1100" dirty="0"/>
          </a:p>
          <a:p>
            <a:endParaRPr lang="fr-FR" sz="1100" dirty="0" smtClean="0"/>
          </a:p>
          <a:p>
            <a:endParaRPr lang="fr-FR" sz="1100" dirty="0"/>
          </a:p>
          <a:p>
            <a:endParaRPr lang="fr-FR" sz="1100" dirty="0" smtClean="0"/>
          </a:p>
          <a:p>
            <a:endParaRPr lang="fr-FR" sz="1100" dirty="0"/>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36150" b="55461"/>
          <a:stretch/>
        </p:blipFill>
        <p:spPr>
          <a:xfrm>
            <a:off x="3718445" y="786424"/>
            <a:ext cx="4886003" cy="1459392"/>
          </a:xfrm>
          <a:prstGeom prst="rect">
            <a:avLst/>
          </a:prstGeom>
        </p:spPr>
      </p:pic>
      <p:sp>
        <p:nvSpPr>
          <p:cNvPr id="8" name="Rectangle 7"/>
          <p:cNvSpPr/>
          <p:nvPr/>
        </p:nvSpPr>
        <p:spPr>
          <a:xfrm>
            <a:off x="60845" y="3717032"/>
            <a:ext cx="3766645" cy="297004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100" b="1" u="sng" dirty="0" smtClean="0"/>
              <a:t>Document 2</a:t>
            </a:r>
            <a:r>
              <a:rPr lang="fr-FR" sz="1100" b="1" dirty="0" smtClean="0"/>
              <a:t> : Constitution </a:t>
            </a:r>
            <a:r>
              <a:rPr lang="fr-FR" sz="1100" b="1" dirty="0"/>
              <a:t>de la Ve République, 1958</a:t>
            </a:r>
          </a:p>
          <a:p>
            <a:r>
              <a:rPr lang="fr-FR" sz="1100" dirty="0" smtClean="0"/>
              <a:t>Art</a:t>
            </a:r>
            <a:r>
              <a:rPr lang="fr-FR" sz="1100" dirty="0"/>
              <a:t>. 5. «  [Le président de la République] est garant de  l'indépendance  nationale,   de  l'intégrité   du territoire et du respect des traités. » </a:t>
            </a:r>
            <a:endParaRPr lang="fr-FR" sz="1100" dirty="0" smtClean="0"/>
          </a:p>
          <a:p>
            <a:r>
              <a:rPr lang="fr-FR" sz="1100" dirty="0" smtClean="0"/>
              <a:t>Art</a:t>
            </a:r>
            <a:r>
              <a:rPr lang="fr-FR" sz="1100" dirty="0"/>
              <a:t>. 15. «Le président de la République est chef des Armées. »</a:t>
            </a:r>
          </a:p>
          <a:p>
            <a:r>
              <a:rPr lang="fr-FR" sz="1100" dirty="0" smtClean="0"/>
              <a:t>Art</a:t>
            </a:r>
            <a:r>
              <a:rPr lang="fr-FR" sz="1100" dirty="0"/>
              <a:t>. 20. «Le Gouvernement détermine et conduit la politique de la Nation.</a:t>
            </a:r>
          </a:p>
          <a:p>
            <a:r>
              <a:rPr lang="fr-FR" sz="1100" dirty="0"/>
              <a:t>Il dispose de l'administration et de la force armée. » </a:t>
            </a:r>
            <a:endParaRPr lang="fr-FR" sz="1100" dirty="0" smtClean="0"/>
          </a:p>
          <a:p>
            <a:r>
              <a:rPr lang="fr-FR" sz="1100" dirty="0" smtClean="0"/>
              <a:t>Art</a:t>
            </a:r>
            <a:r>
              <a:rPr lang="fr-FR" sz="1100" dirty="0"/>
              <a:t>. 21. «Le Premier ministre dirige l'action du Gouvernement. Il est responsable de la Défense nationale. »</a:t>
            </a:r>
          </a:p>
          <a:p>
            <a:r>
              <a:rPr lang="fr-FR" sz="1100" dirty="0" smtClean="0"/>
              <a:t>Art</a:t>
            </a:r>
            <a:r>
              <a:rPr lang="fr-FR" sz="1100" dirty="0"/>
              <a:t>. 34 . « La loi est votée par le Parlement. La loi détermine les principes fondamentaux de l'organisation générale de la Défense nationale. » </a:t>
            </a:r>
            <a:endParaRPr lang="fr-FR" sz="1100" dirty="0" smtClean="0"/>
          </a:p>
          <a:p>
            <a:r>
              <a:rPr lang="fr-FR" sz="1100" dirty="0" smtClean="0"/>
              <a:t>Art</a:t>
            </a:r>
            <a:r>
              <a:rPr lang="fr-FR" sz="1100" dirty="0"/>
              <a:t>. </a:t>
            </a:r>
            <a:r>
              <a:rPr lang="fr-FR" sz="1100" dirty="0" smtClean="0"/>
              <a:t>35 </a:t>
            </a:r>
            <a:r>
              <a:rPr lang="fr-FR" sz="1100" dirty="0"/>
              <a:t>. «La déclaration de guerre est autorisée par le Parlement. »</a:t>
            </a:r>
          </a:p>
          <a:p>
            <a:r>
              <a:rPr lang="fr-FR" sz="1100" dirty="0" smtClean="0"/>
              <a:t>Art</a:t>
            </a:r>
            <a:r>
              <a:rPr lang="fr-FR" sz="1100" dirty="0"/>
              <a:t>. 52. «Le président de la République négocie et ratifie les traités. »</a:t>
            </a:r>
          </a:p>
        </p:txBody>
      </p:sp>
      <p:sp>
        <p:nvSpPr>
          <p:cNvPr id="9" name="ZoneTexte 8"/>
          <p:cNvSpPr txBox="1"/>
          <p:nvPr/>
        </p:nvSpPr>
        <p:spPr>
          <a:xfrm>
            <a:off x="3867439" y="2708920"/>
            <a:ext cx="2522980"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100" b="1" i="1" dirty="0" smtClean="0"/>
              <a:t>Le président de la République : </a:t>
            </a:r>
          </a:p>
          <a:p>
            <a:pPr marL="171450" indent="-171450">
              <a:buFont typeface="Arial" charset="0"/>
              <a:buChar char="•"/>
            </a:pPr>
            <a:r>
              <a:rPr lang="fr-FR" sz="1100" dirty="0" smtClean="0"/>
              <a:t>est le</a:t>
            </a:r>
          </a:p>
          <a:p>
            <a:endParaRPr lang="fr-FR" sz="1100" dirty="0" smtClean="0"/>
          </a:p>
          <a:p>
            <a:pPr marL="171450" indent="-171450">
              <a:buFont typeface="Arial" charset="0"/>
              <a:buChar char="•"/>
            </a:pPr>
            <a:r>
              <a:rPr lang="fr-FR" sz="1100" dirty="0" smtClean="0"/>
              <a:t>est garant de</a:t>
            </a:r>
          </a:p>
          <a:p>
            <a:endParaRPr lang="fr-FR" sz="1100" dirty="0" smtClean="0"/>
          </a:p>
          <a:p>
            <a:pPr marL="171450" indent="-171450">
              <a:buFont typeface="Arial" pitchFamily="34" charset="0"/>
              <a:buChar char="•"/>
            </a:pPr>
            <a:r>
              <a:rPr lang="fr-FR" sz="1100" dirty="0"/>
              <a:t>d</a:t>
            </a:r>
            <a:r>
              <a:rPr lang="fr-FR" sz="1100" dirty="0" smtClean="0"/>
              <a:t>ispose de l’arme nucléaire</a:t>
            </a:r>
          </a:p>
        </p:txBody>
      </p:sp>
      <p:sp>
        <p:nvSpPr>
          <p:cNvPr id="10" name="ZoneTexte 9"/>
          <p:cNvSpPr txBox="1"/>
          <p:nvPr/>
        </p:nvSpPr>
        <p:spPr>
          <a:xfrm>
            <a:off x="4590219" y="4797152"/>
            <a:ext cx="3600400"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100" b="1" i="1" dirty="0" smtClean="0"/>
              <a:t>Le 1</a:t>
            </a:r>
            <a:r>
              <a:rPr lang="fr-FR" sz="1100" b="1" i="1" baseline="30000" dirty="0" smtClean="0"/>
              <a:t>er</a:t>
            </a:r>
            <a:r>
              <a:rPr lang="fr-FR" sz="1100" b="1" i="1" dirty="0" smtClean="0"/>
              <a:t> ministre (et le gouvernement) :</a:t>
            </a:r>
          </a:p>
          <a:p>
            <a:pPr marL="171450" indent="-171450">
              <a:buFont typeface="Arial" charset="0"/>
              <a:buChar char="•"/>
            </a:pPr>
            <a:r>
              <a:rPr lang="fr-FR" sz="1100" dirty="0" smtClean="0"/>
              <a:t>dispose de</a:t>
            </a:r>
          </a:p>
          <a:p>
            <a:endParaRPr lang="fr-FR" sz="1100" dirty="0" smtClean="0"/>
          </a:p>
          <a:p>
            <a:pPr marL="171450" indent="-171450">
              <a:buFont typeface="Arial" charset="0"/>
              <a:buChar char="•"/>
            </a:pPr>
            <a:r>
              <a:rPr lang="fr-FR" sz="1100" dirty="0" smtClean="0"/>
              <a:t>est responsable de</a:t>
            </a:r>
          </a:p>
          <a:p>
            <a:pPr marL="171450" indent="-171450">
              <a:buFont typeface="Arial" charset="0"/>
              <a:buChar char="•"/>
            </a:pPr>
            <a:endParaRPr lang="fr-FR" sz="1100" dirty="0" smtClean="0"/>
          </a:p>
          <a:p>
            <a:endParaRPr lang="fr-FR" sz="1100" dirty="0"/>
          </a:p>
        </p:txBody>
      </p:sp>
      <p:sp>
        <p:nvSpPr>
          <p:cNvPr id="11" name="ZoneTexte 10"/>
          <p:cNvSpPr txBox="1"/>
          <p:nvPr/>
        </p:nvSpPr>
        <p:spPr>
          <a:xfrm>
            <a:off x="6846622" y="2868394"/>
            <a:ext cx="2102483" cy="110799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100" b="1" i="1" dirty="0" smtClean="0"/>
              <a:t>Le Parlement vote </a:t>
            </a:r>
            <a:r>
              <a:rPr lang="fr-FR" sz="1100" dirty="0" smtClean="0"/>
              <a:t>:</a:t>
            </a:r>
          </a:p>
          <a:p>
            <a:pPr marL="171450" indent="-171450">
              <a:buFont typeface="Arial" charset="0"/>
              <a:buChar char="•"/>
            </a:pPr>
            <a:r>
              <a:rPr lang="fr-FR" sz="1100" dirty="0"/>
              <a:t>l</a:t>
            </a:r>
            <a:r>
              <a:rPr lang="fr-FR" sz="1100" dirty="0" smtClean="0"/>
              <a:t>a</a:t>
            </a:r>
          </a:p>
          <a:p>
            <a:endParaRPr lang="fr-FR" sz="1100" dirty="0" smtClean="0"/>
          </a:p>
          <a:p>
            <a:pPr marL="171450" indent="-171450">
              <a:buFont typeface="Arial" charset="0"/>
              <a:buChar char="•"/>
            </a:pPr>
            <a:r>
              <a:rPr lang="fr-FR" sz="1100" dirty="0" smtClean="0"/>
              <a:t>les </a:t>
            </a:r>
          </a:p>
          <a:p>
            <a:endParaRPr lang="fr-FR" sz="1100" dirty="0" smtClean="0"/>
          </a:p>
          <a:p>
            <a:endParaRPr lang="fr-FR" sz="1100" dirty="0" smtClean="0"/>
          </a:p>
        </p:txBody>
      </p:sp>
      <p:sp>
        <p:nvSpPr>
          <p:cNvPr id="12" name="Flèche vers le bas 11"/>
          <p:cNvSpPr/>
          <p:nvPr/>
        </p:nvSpPr>
        <p:spPr>
          <a:xfrm>
            <a:off x="4960421" y="3816916"/>
            <a:ext cx="584796" cy="98023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3" name="ZoneTexte 12"/>
          <p:cNvSpPr txBox="1"/>
          <p:nvPr/>
        </p:nvSpPr>
        <p:spPr>
          <a:xfrm>
            <a:off x="5553474" y="4170155"/>
            <a:ext cx="1392416" cy="261610"/>
          </a:xfrm>
          <a:prstGeom prst="rect">
            <a:avLst/>
          </a:prstGeom>
          <a:noFill/>
        </p:spPr>
        <p:txBody>
          <a:bodyPr wrap="square" rtlCol="0">
            <a:spAutoFit/>
          </a:bodyPr>
          <a:lstStyle/>
          <a:p>
            <a:r>
              <a:rPr lang="fr-FR" sz="1100" dirty="0" smtClean="0"/>
              <a:t>……………………</a:t>
            </a:r>
            <a:endParaRPr lang="fr-FR" sz="1100" dirty="0"/>
          </a:p>
        </p:txBody>
      </p:sp>
      <p:sp>
        <p:nvSpPr>
          <p:cNvPr id="14" name="Flèche vers le bas 13"/>
          <p:cNvSpPr/>
          <p:nvPr/>
        </p:nvSpPr>
        <p:spPr>
          <a:xfrm>
            <a:off x="4120724" y="3816916"/>
            <a:ext cx="235252" cy="2468918"/>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5" name="Flèche vers le bas 14"/>
          <p:cNvSpPr/>
          <p:nvPr/>
        </p:nvSpPr>
        <p:spPr>
          <a:xfrm>
            <a:off x="5560084" y="5925126"/>
            <a:ext cx="285921" cy="360707"/>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7" name="ZoneTexte 16"/>
          <p:cNvSpPr txBox="1"/>
          <p:nvPr/>
        </p:nvSpPr>
        <p:spPr>
          <a:xfrm>
            <a:off x="4067314" y="6285834"/>
            <a:ext cx="3557384" cy="2616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sz="1100" b="1" dirty="0" smtClean="0"/>
              <a:t>L’Etat-major des armées (nommé en conseil des ministres</a:t>
            </a:r>
            <a:endParaRPr lang="fr-FR" sz="1100" b="1" dirty="0"/>
          </a:p>
        </p:txBody>
      </p:sp>
      <p:sp>
        <p:nvSpPr>
          <p:cNvPr id="18" name="ZoneTexte 17"/>
          <p:cNvSpPr txBox="1"/>
          <p:nvPr/>
        </p:nvSpPr>
        <p:spPr>
          <a:xfrm>
            <a:off x="6554412" y="2478175"/>
            <a:ext cx="2420856" cy="261610"/>
          </a:xfrm>
          <a:prstGeom prst="rect">
            <a:avLst/>
          </a:prstGeom>
          <a:noFill/>
        </p:spPr>
        <p:txBody>
          <a:bodyPr wrap="none" rtlCol="0">
            <a:spAutoFit/>
          </a:bodyPr>
          <a:lstStyle/>
          <a:p>
            <a:r>
              <a:rPr lang="fr-FR" sz="1100" dirty="0" smtClean="0"/>
              <a:t>Compléter ce schéma à l’aide du doc. 2</a:t>
            </a:r>
            <a:endParaRPr lang="fr-FR" sz="1100" dirty="0"/>
          </a:p>
        </p:txBody>
      </p:sp>
      <p:sp>
        <p:nvSpPr>
          <p:cNvPr id="20" name="ZoneTexte 19"/>
          <p:cNvSpPr txBox="1"/>
          <p:nvPr/>
        </p:nvSpPr>
        <p:spPr>
          <a:xfrm>
            <a:off x="8837249" y="6550223"/>
            <a:ext cx="276038" cy="307777"/>
          </a:xfrm>
          <a:prstGeom prst="rect">
            <a:avLst/>
          </a:prstGeom>
          <a:noFill/>
        </p:spPr>
        <p:txBody>
          <a:bodyPr wrap="none" rtlCol="0">
            <a:spAutoFit/>
          </a:bodyPr>
          <a:lstStyle/>
          <a:p>
            <a:r>
              <a:rPr lang="fr-FR" sz="1400" dirty="0" smtClean="0"/>
              <a:t>1</a:t>
            </a:r>
            <a:endParaRPr lang="fr-FR" sz="1400" dirty="0"/>
          </a:p>
        </p:txBody>
      </p:sp>
      <p:sp>
        <p:nvSpPr>
          <p:cNvPr id="21" name="ZoneTexte 20"/>
          <p:cNvSpPr txBox="1"/>
          <p:nvPr/>
        </p:nvSpPr>
        <p:spPr>
          <a:xfrm>
            <a:off x="4453589" y="5938092"/>
            <a:ext cx="1392416" cy="261610"/>
          </a:xfrm>
          <a:prstGeom prst="rect">
            <a:avLst/>
          </a:prstGeom>
          <a:noFill/>
        </p:spPr>
        <p:txBody>
          <a:bodyPr wrap="square" rtlCol="0">
            <a:spAutoFit/>
          </a:bodyPr>
          <a:lstStyle/>
          <a:p>
            <a:r>
              <a:rPr lang="fr-FR" sz="1100" dirty="0" smtClean="0"/>
              <a:t>……………………</a:t>
            </a:r>
            <a:endParaRPr lang="fr-FR" sz="1100" dirty="0"/>
          </a:p>
        </p:txBody>
      </p:sp>
    </p:spTree>
    <p:extLst>
      <p:ext uri="{BB962C8B-B14F-4D97-AF65-F5344CB8AC3E}">
        <p14:creationId xmlns:p14="http://schemas.microsoft.com/office/powerpoint/2010/main" val="1082582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8" y="0"/>
            <a:ext cx="8322893" cy="276999"/>
          </a:xfrm>
          <a:prstGeom prst="rect">
            <a:avLst/>
          </a:prstGeom>
        </p:spPr>
        <p:txBody>
          <a:bodyPr wrap="square">
            <a:spAutoFit/>
          </a:bodyPr>
          <a:lstStyle/>
          <a:p>
            <a:r>
              <a:rPr lang="fr-FR" sz="1200" b="1" u="sng" dirty="0"/>
              <a:t>Chapitre 4 : La Défense et la </a:t>
            </a:r>
            <a:r>
              <a:rPr lang="fr-FR" sz="1200" b="1" u="sng" dirty="0" smtClean="0"/>
              <a:t>paix</a:t>
            </a:r>
            <a:r>
              <a:rPr lang="fr-FR" sz="1200" dirty="0" smtClean="0"/>
              <a:t>	</a:t>
            </a:r>
            <a:r>
              <a:rPr lang="fr-FR" sz="1200" b="1" dirty="0"/>
              <a:t>I. </a:t>
            </a:r>
            <a:r>
              <a:rPr lang="fr-FR" sz="1200" b="1" u="sng" dirty="0"/>
              <a:t>La Défense </a:t>
            </a:r>
            <a:r>
              <a:rPr lang="fr-FR" sz="1200" b="1" u="sng" dirty="0" smtClean="0"/>
              <a:t>nationale</a:t>
            </a:r>
            <a:r>
              <a:rPr lang="fr-FR" sz="1200" b="1" dirty="0" smtClean="0"/>
              <a:t>	</a:t>
            </a:r>
            <a:endParaRPr lang="fr-FR" sz="1200" b="1" u="sng" dirty="0"/>
          </a:p>
        </p:txBody>
      </p:sp>
      <p:sp>
        <p:nvSpPr>
          <p:cNvPr id="4" name="ZoneTexte 3"/>
          <p:cNvSpPr txBox="1"/>
          <p:nvPr/>
        </p:nvSpPr>
        <p:spPr>
          <a:xfrm>
            <a:off x="5004048" y="85098"/>
            <a:ext cx="3648819" cy="276999"/>
          </a:xfrm>
          <a:prstGeom prst="rect">
            <a:avLst/>
          </a:prstGeom>
          <a:noFill/>
        </p:spPr>
        <p:txBody>
          <a:bodyPr wrap="none" rtlCol="0">
            <a:spAutoFit/>
          </a:bodyPr>
          <a:lstStyle/>
          <a:p>
            <a:r>
              <a:rPr lang="fr-FR" sz="1200" b="1" dirty="0" smtClean="0"/>
              <a:t>3) </a:t>
            </a:r>
            <a:r>
              <a:rPr lang="fr-FR" sz="1200" b="1" u="sng" dirty="0" smtClean="0"/>
              <a:t>Une armée professionnelle présente dans le monde</a:t>
            </a:r>
            <a:endParaRPr lang="fr-FR" sz="1200" b="1" u="sng" dirty="0"/>
          </a:p>
        </p:txBody>
      </p:sp>
      <p:sp>
        <p:nvSpPr>
          <p:cNvPr id="10" name="Rectangle 9"/>
          <p:cNvSpPr/>
          <p:nvPr/>
        </p:nvSpPr>
        <p:spPr>
          <a:xfrm>
            <a:off x="123225" y="362097"/>
            <a:ext cx="4736807" cy="280076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100" b="1" u="sng" dirty="0" smtClean="0"/>
              <a:t>Document 3 </a:t>
            </a:r>
            <a:r>
              <a:rPr lang="fr-FR" sz="1100" b="1" dirty="0" smtClean="0"/>
              <a:t>: les forces armées françaises</a:t>
            </a:r>
          </a:p>
          <a:p>
            <a:r>
              <a:rPr lang="fr-FR" sz="1100" dirty="0" smtClean="0"/>
              <a:t>Les </a:t>
            </a:r>
            <a:r>
              <a:rPr lang="fr-FR" sz="1100" dirty="0"/>
              <a:t>forces armées françaises ou armée française comprennent l'armée de terre, l'armée de l'air, la marine nationale et, dans une moindre mesure, la gendarmerie nationale, ainsi que divers services interarmées sous la direction du chef d'état-major des armées. L'armée française est aujourd'hui composée de militaires professionnels (la </a:t>
            </a:r>
            <a:r>
              <a:rPr lang="fr-FR" sz="1100" u="sng" dirty="0"/>
              <a:t>conscription</a:t>
            </a:r>
            <a:r>
              <a:rPr lang="fr-FR" sz="1100" dirty="0"/>
              <a:t> ayant été suspendue par la loi no 97-1019 du 28 octobre 1997 portant réforme du service national), de militaires réservistes (anciens militaires de l'active ou volontaires issus du civil) et de personnels civils.</a:t>
            </a:r>
          </a:p>
          <a:p>
            <a:r>
              <a:rPr lang="fr-FR" sz="1100" dirty="0"/>
              <a:t>L'armée française dispose d'un effectif de 313 402 civils et militaires en 2009, dont 240 996 militaires et 72 407 civils. Les 98 794 gendarmes sont dorénavant rattachés au ministère de l'intérieur 4. L'armée française occupe le 13e rang mondial en effectif. Parmi les pays dont les dépenses militaires sont connues, la France est, en 2010, au troisième rang mondial (budget militaire équivalent à 65,74 milliards de dollars US) devançant le </a:t>
            </a:r>
            <a:r>
              <a:rPr lang="fr-FR" sz="1100" dirty="0" smtClean="0"/>
              <a:t>Royaume-Uni.</a:t>
            </a:r>
          </a:p>
          <a:p>
            <a:r>
              <a:rPr lang="fr-FR" sz="1100" dirty="0" smtClean="0"/>
              <a:t>Source : </a:t>
            </a:r>
            <a:r>
              <a:rPr lang="fr-FR" sz="1100" dirty="0">
                <a:hlinkClick r:id="rId3"/>
              </a:rPr>
              <a:t>http://fr.wikipedia.org/wiki/Forces_arm%C3%A9es_fran%C3%A7aises</a:t>
            </a:r>
            <a:endParaRPr lang="fr-FR" sz="1100" dirty="0"/>
          </a:p>
        </p:txBody>
      </p:sp>
      <p:sp>
        <p:nvSpPr>
          <p:cNvPr id="11" name="ZoneTexte 10"/>
          <p:cNvSpPr txBox="1"/>
          <p:nvPr/>
        </p:nvSpPr>
        <p:spPr>
          <a:xfrm>
            <a:off x="5004048" y="405068"/>
            <a:ext cx="4112088" cy="2308324"/>
          </a:xfrm>
          <a:prstGeom prst="rect">
            <a:avLst/>
          </a:prstGeom>
          <a:noFill/>
        </p:spPr>
        <p:txBody>
          <a:bodyPr wrap="none" rtlCol="0">
            <a:spAutoFit/>
          </a:bodyPr>
          <a:lstStyle/>
          <a:p>
            <a:r>
              <a:rPr lang="fr-FR" sz="1200" u="sng" dirty="0" smtClean="0"/>
              <a:t>Recherche</a:t>
            </a:r>
            <a:r>
              <a:rPr lang="fr-FR" sz="1200" dirty="0" smtClean="0"/>
              <a:t> : Que signifie le mot conscription ?</a:t>
            </a:r>
          </a:p>
          <a:p>
            <a:endParaRPr lang="fr-FR" sz="1200" dirty="0" smtClean="0"/>
          </a:p>
          <a:p>
            <a:r>
              <a:rPr lang="fr-FR" sz="1200" dirty="0" smtClean="0"/>
              <a:t>Quel président a mis fin au service militaire en 2000 ?</a:t>
            </a:r>
          </a:p>
          <a:p>
            <a:endParaRPr lang="fr-FR" sz="1200" dirty="0"/>
          </a:p>
          <a:p>
            <a:r>
              <a:rPr lang="fr-FR" sz="1200" u="sng" dirty="0" smtClean="0"/>
              <a:t>Doc. 3 </a:t>
            </a:r>
            <a:r>
              <a:rPr lang="fr-FR" sz="1200" dirty="0" smtClean="0"/>
              <a:t>: Combien y a-t-il de militaires et de civils dans l’armée ?</a:t>
            </a:r>
          </a:p>
          <a:p>
            <a:endParaRPr lang="fr-FR" sz="1200" dirty="0"/>
          </a:p>
          <a:p>
            <a:r>
              <a:rPr lang="fr-FR" sz="1200" dirty="0" smtClean="0"/>
              <a:t>Inscrire ci-dessous les 4 grandes forces de l’armée :</a:t>
            </a:r>
          </a:p>
          <a:p>
            <a:r>
              <a:rPr lang="fr-FR" sz="1200" dirty="0" smtClean="0"/>
              <a:t>-</a:t>
            </a:r>
          </a:p>
          <a:p>
            <a:r>
              <a:rPr lang="fr-FR" sz="1200" dirty="0" smtClean="0"/>
              <a:t>-</a:t>
            </a:r>
          </a:p>
          <a:p>
            <a:r>
              <a:rPr lang="fr-FR" sz="1200" dirty="0" smtClean="0"/>
              <a:t>-</a:t>
            </a:r>
          </a:p>
          <a:p>
            <a:r>
              <a:rPr lang="fr-FR" sz="1200" dirty="0"/>
              <a:t>-</a:t>
            </a:r>
            <a:endParaRPr lang="fr-FR" sz="1200" dirty="0" smtClean="0"/>
          </a:p>
          <a:p>
            <a:endParaRPr lang="fr-FR" sz="1200" dirty="0"/>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6486" t="17630" r="24781" b="17299"/>
          <a:stretch/>
        </p:blipFill>
        <p:spPr bwMode="auto">
          <a:xfrm>
            <a:off x="123224" y="3284984"/>
            <a:ext cx="4856519" cy="3362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5135337" y="3162864"/>
            <a:ext cx="3793857" cy="3416320"/>
          </a:xfrm>
          <a:prstGeom prst="rect">
            <a:avLst/>
          </a:prstGeom>
          <a:noFill/>
        </p:spPr>
        <p:txBody>
          <a:bodyPr wrap="square" rtlCol="0">
            <a:spAutoFit/>
          </a:bodyPr>
          <a:lstStyle/>
          <a:p>
            <a:r>
              <a:rPr lang="fr-FR" sz="1200" dirty="0" smtClean="0"/>
              <a:t>D’après le document 4, combien de militaires français sont en dehors de la métropole ?</a:t>
            </a:r>
          </a:p>
          <a:p>
            <a:endParaRPr lang="fr-FR" sz="1200" dirty="0"/>
          </a:p>
          <a:p>
            <a:r>
              <a:rPr lang="fr-FR" sz="1200" dirty="0" smtClean="0"/>
              <a:t>A l’aide du document et de tes connaissances explique les expressions suivantes :</a:t>
            </a:r>
          </a:p>
          <a:p>
            <a:r>
              <a:rPr lang="fr-FR" sz="1200" dirty="0" smtClean="0"/>
              <a:t>- « forces de souveraineté »:</a:t>
            </a:r>
          </a:p>
          <a:p>
            <a:endParaRPr lang="fr-FR" sz="1200" dirty="0"/>
          </a:p>
          <a:p>
            <a:endParaRPr lang="fr-FR" sz="1200" dirty="0" smtClean="0"/>
          </a:p>
          <a:p>
            <a:r>
              <a:rPr lang="fr-FR" sz="1200" dirty="0" smtClean="0"/>
              <a:t>- « forces de présences » :</a:t>
            </a:r>
          </a:p>
          <a:p>
            <a:endParaRPr lang="fr-FR" sz="1200" dirty="0"/>
          </a:p>
          <a:p>
            <a:endParaRPr lang="fr-FR" sz="1200" dirty="0" smtClean="0"/>
          </a:p>
          <a:p>
            <a:r>
              <a:rPr lang="fr-FR" sz="1200" dirty="0" smtClean="0"/>
              <a:t>- </a:t>
            </a:r>
            <a:r>
              <a:rPr lang="fr-FR" sz="1200" dirty="0" err="1" smtClean="0"/>
              <a:t>Opex</a:t>
            </a:r>
            <a:r>
              <a:rPr lang="fr-FR" sz="1200" dirty="0" smtClean="0"/>
              <a:t> = opération extérieure  : Quelle différence y a-t-il entre les « </a:t>
            </a:r>
            <a:r>
              <a:rPr lang="fr-FR" sz="1200" dirty="0" err="1" smtClean="0"/>
              <a:t>opex</a:t>
            </a:r>
            <a:r>
              <a:rPr lang="fr-FR" sz="1200" dirty="0" smtClean="0"/>
              <a:t> nationales » et les « </a:t>
            </a:r>
            <a:r>
              <a:rPr lang="fr-FR" sz="1200" dirty="0" err="1" smtClean="0"/>
              <a:t>opex</a:t>
            </a:r>
            <a:r>
              <a:rPr lang="fr-FR" sz="1200" dirty="0" smtClean="0"/>
              <a:t> multinationales » ?</a:t>
            </a:r>
          </a:p>
          <a:p>
            <a:endParaRPr lang="fr-FR" sz="1200" dirty="0"/>
          </a:p>
          <a:p>
            <a:endParaRPr lang="fr-FR" sz="1200" dirty="0" smtClean="0"/>
          </a:p>
          <a:p>
            <a:r>
              <a:rPr lang="fr-FR" sz="1200" dirty="0" smtClean="0"/>
              <a:t>- Quel </a:t>
            </a:r>
            <a:r>
              <a:rPr lang="fr-FR" sz="1200" dirty="0" err="1" smtClean="0"/>
              <a:t>opex</a:t>
            </a:r>
            <a:r>
              <a:rPr lang="fr-FR" sz="1200" dirty="0" smtClean="0"/>
              <a:t> internationale en cours en 2011 n’est pas citée ici ?</a:t>
            </a:r>
            <a:endParaRPr lang="fr-FR" sz="1200" dirty="0"/>
          </a:p>
        </p:txBody>
      </p:sp>
      <p:sp>
        <p:nvSpPr>
          <p:cNvPr id="14" name="ZoneTexte 13"/>
          <p:cNvSpPr txBox="1"/>
          <p:nvPr/>
        </p:nvSpPr>
        <p:spPr>
          <a:xfrm>
            <a:off x="-6478" y="6596390"/>
            <a:ext cx="4091185" cy="261610"/>
          </a:xfrm>
          <a:prstGeom prst="rect">
            <a:avLst/>
          </a:prstGeom>
          <a:noFill/>
        </p:spPr>
        <p:txBody>
          <a:bodyPr wrap="none" rtlCol="0">
            <a:spAutoFit/>
          </a:bodyPr>
          <a:lstStyle/>
          <a:p>
            <a:r>
              <a:rPr lang="fr-FR" sz="1100" dirty="0" smtClean="0"/>
              <a:t>Source : les chiffres clés de la Défense 2010, ministère de la Défense</a:t>
            </a:r>
            <a:endParaRPr lang="fr-FR" sz="1100" dirty="0"/>
          </a:p>
        </p:txBody>
      </p:sp>
      <p:sp>
        <p:nvSpPr>
          <p:cNvPr id="17" name="ZoneTexte 16"/>
          <p:cNvSpPr txBox="1"/>
          <p:nvPr/>
        </p:nvSpPr>
        <p:spPr>
          <a:xfrm>
            <a:off x="8837249" y="6550223"/>
            <a:ext cx="276038" cy="307777"/>
          </a:xfrm>
          <a:prstGeom prst="rect">
            <a:avLst/>
          </a:prstGeom>
          <a:noFill/>
        </p:spPr>
        <p:txBody>
          <a:bodyPr wrap="none" rtlCol="0">
            <a:spAutoFit/>
          </a:bodyPr>
          <a:lstStyle/>
          <a:p>
            <a:r>
              <a:rPr lang="fr-FR" sz="1400" dirty="0" smtClean="0"/>
              <a:t>2</a:t>
            </a:r>
            <a:endParaRPr lang="fr-FR" sz="1400" dirty="0"/>
          </a:p>
        </p:txBody>
      </p:sp>
    </p:spTree>
    <p:extLst>
      <p:ext uri="{BB962C8B-B14F-4D97-AF65-F5344CB8AC3E}">
        <p14:creationId xmlns:p14="http://schemas.microsoft.com/office/powerpoint/2010/main" val="1841898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508104" y="139626"/>
            <a:ext cx="2512354" cy="276999"/>
          </a:xfrm>
          <a:prstGeom prst="rect">
            <a:avLst/>
          </a:prstGeom>
          <a:noFill/>
        </p:spPr>
        <p:txBody>
          <a:bodyPr wrap="none" rtlCol="0">
            <a:spAutoFit/>
          </a:bodyPr>
          <a:lstStyle/>
          <a:p>
            <a:r>
              <a:rPr lang="fr-FR" sz="1200" b="1" dirty="0"/>
              <a:t>4</a:t>
            </a:r>
            <a:r>
              <a:rPr lang="fr-FR" sz="1200" b="1" dirty="0" smtClean="0"/>
              <a:t>) </a:t>
            </a:r>
            <a:r>
              <a:rPr lang="fr-FR" sz="1200" b="1" u="sng" dirty="0" smtClean="0"/>
              <a:t>Les jeunes et la Défense nationale</a:t>
            </a:r>
            <a:endParaRPr lang="fr-FR" sz="1200" b="1" u="sng" dirty="0"/>
          </a:p>
        </p:txBody>
      </p:sp>
      <p:sp>
        <p:nvSpPr>
          <p:cNvPr id="3" name="Rectangle 2"/>
          <p:cNvSpPr/>
          <p:nvPr/>
        </p:nvSpPr>
        <p:spPr>
          <a:xfrm>
            <a:off x="-6478" y="0"/>
            <a:ext cx="8322893" cy="276999"/>
          </a:xfrm>
          <a:prstGeom prst="rect">
            <a:avLst/>
          </a:prstGeom>
        </p:spPr>
        <p:txBody>
          <a:bodyPr wrap="square">
            <a:spAutoFit/>
          </a:bodyPr>
          <a:lstStyle/>
          <a:p>
            <a:r>
              <a:rPr lang="fr-FR" sz="1200" b="1" u="sng" dirty="0"/>
              <a:t>Chapitre 4 : La Défense et la </a:t>
            </a:r>
            <a:r>
              <a:rPr lang="fr-FR" sz="1200" b="1" u="sng" dirty="0" smtClean="0"/>
              <a:t>paix</a:t>
            </a:r>
            <a:r>
              <a:rPr lang="fr-FR" sz="1200" dirty="0" smtClean="0"/>
              <a:t>	</a:t>
            </a:r>
            <a:r>
              <a:rPr lang="fr-FR" sz="1200" b="1" dirty="0"/>
              <a:t>I. </a:t>
            </a:r>
            <a:r>
              <a:rPr lang="fr-FR" sz="1200" b="1" u="sng" dirty="0"/>
              <a:t>La Défense </a:t>
            </a:r>
            <a:r>
              <a:rPr lang="fr-FR" sz="1200" b="1" u="sng" dirty="0" smtClean="0"/>
              <a:t>nationale</a:t>
            </a:r>
            <a:r>
              <a:rPr lang="fr-FR" sz="1200" b="1" dirty="0" smtClean="0"/>
              <a:t>	</a:t>
            </a:r>
            <a:endParaRPr lang="fr-FR" sz="1200" b="1" u="sng"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06" y="244917"/>
            <a:ext cx="2237246" cy="3130831"/>
          </a:xfrm>
          <a:prstGeom prst="rect">
            <a:avLst/>
          </a:prstGeom>
        </p:spPr>
      </p:pic>
      <p:sp>
        <p:nvSpPr>
          <p:cNvPr id="7" name="Rectangle 6"/>
          <p:cNvSpPr/>
          <p:nvPr/>
        </p:nvSpPr>
        <p:spPr>
          <a:xfrm>
            <a:off x="125900" y="3518477"/>
            <a:ext cx="6102424" cy="330859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100" b="1" dirty="0">
                <a:solidFill>
                  <a:srgbClr val="000000"/>
                </a:solidFill>
                <a:latin typeface="Arial"/>
              </a:rPr>
              <a:t>Troisième étape du "parcours de citoyenneté", la JDC</a:t>
            </a:r>
            <a:r>
              <a:rPr lang="fr-FR" sz="1100" dirty="0">
                <a:solidFill>
                  <a:srgbClr val="000000"/>
                </a:solidFill>
                <a:latin typeface="Arial"/>
              </a:rPr>
              <a:t>  </a:t>
            </a:r>
            <a:r>
              <a:rPr lang="fr-FR" sz="1100" b="1" dirty="0">
                <a:solidFill>
                  <a:srgbClr val="000000"/>
                </a:solidFill>
                <a:latin typeface="Arial"/>
              </a:rPr>
              <a:t>est obligatoire pour les garçons et les filles entre la date de recensement et l'âge de 18 ans.</a:t>
            </a:r>
            <a:endParaRPr lang="fr-FR" sz="1100" dirty="0">
              <a:solidFill>
                <a:srgbClr val="000000"/>
              </a:solidFill>
              <a:latin typeface="Arial"/>
            </a:endParaRPr>
          </a:p>
          <a:p>
            <a:r>
              <a:rPr lang="fr-FR" sz="1100" dirty="0">
                <a:solidFill>
                  <a:srgbClr val="000000"/>
                </a:solidFill>
                <a:latin typeface="Arial"/>
              </a:rPr>
              <a:t>Les pouvoirs publics et les forces armées agissent chaque jour pour que la liberté puisse exister, sur notre territoire, mais également en Europe et sur d'autres continents.</a:t>
            </a:r>
          </a:p>
          <a:p>
            <a:r>
              <a:rPr lang="fr-FR" sz="1100" dirty="0">
                <a:solidFill>
                  <a:srgbClr val="000000"/>
                </a:solidFill>
                <a:latin typeface="Arial"/>
              </a:rPr>
              <a:t>La JDC est une journée qui permet de rappeler à chacun que cette liberté a un prix. C'est aussi une occasion unique de contact direct avec la communauté militaire, et de découverte des multiples métiers et spécialités, civiles et militaires qu'offre aujourd'hui aux jeunes, la Défense.</a:t>
            </a:r>
          </a:p>
          <a:p>
            <a:r>
              <a:rPr lang="fr-FR" sz="1100" dirty="0">
                <a:solidFill>
                  <a:srgbClr val="000000"/>
                </a:solidFill>
                <a:latin typeface="Arial"/>
              </a:rPr>
              <a:t>Opportunités professionnelles mais également opportunité d'aide spécifique pour les jeunes en difficulté, qui pourront - s'ils le souhaitent - obtenir lors de cette journée des conseils d'orientation vers des structures d'aide adaptée.</a:t>
            </a:r>
          </a:p>
          <a:p>
            <a:r>
              <a:rPr lang="fr-FR" sz="1100" dirty="0">
                <a:solidFill>
                  <a:srgbClr val="000000"/>
                </a:solidFill>
                <a:latin typeface="Arial"/>
              </a:rPr>
              <a:t>Le programme de la journée comprend :</a:t>
            </a:r>
          </a:p>
          <a:p>
            <a:pPr>
              <a:buFont typeface="Arial"/>
              <a:buChar char="•"/>
            </a:pPr>
            <a:r>
              <a:rPr lang="fr-FR" sz="1100" dirty="0">
                <a:solidFill>
                  <a:srgbClr val="000000"/>
                </a:solidFill>
                <a:latin typeface="Arial"/>
              </a:rPr>
              <a:t>un petit-déjeuner d'accueil,</a:t>
            </a:r>
          </a:p>
          <a:p>
            <a:pPr>
              <a:buFont typeface="Arial"/>
              <a:buChar char="•"/>
            </a:pPr>
            <a:r>
              <a:rPr lang="fr-FR" sz="1100" dirty="0">
                <a:solidFill>
                  <a:srgbClr val="000000"/>
                </a:solidFill>
                <a:latin typeface="Arial"/>
              </a:rPr>
              <a:t>des modules d'informations sur les responsabilités du citoyen et les enjeux de la défense,</a:t>
            </a:r>
          </a:p>
          <a:p>
            <a:pPr>
              <a:buFont typeface="Arial"/>
              <a:buChar char="•"/>
            </a:pPr>
            <a:r>
              <a:rPr lang="fr-FR" sz="1100" dirty="0">
                <a:solidFill>
                  <a:srgbClr val="000000"/>
                </a:solidFill>
                <a:latin typeface="Arial"/>
              </a:rPr>
              <a:t>des tests de connaissance de la langue française établis par l'éducation nationale,</a:t>
            </a:r>
          </a:p>
          <a:p>
            <a:pPr>
              <a:buFont typeface="Arial"/>
              <a:buChar char="•"/>
            </a:pPr>
            <a:r>
              <a:rPr lang="fr-FR" sz="1100" dirty="0">
                <a:solidFill>
                  <a:srgbClr val="000000"/>
                </a:solidFill>
                <a:latin typeface="Arial"/>
              </a:rPr>
              <a:t>un repas le midi,</a:t>
            </a:r>
          </a:p>
          <a:p>
            <a:pPr>
              <a:buFont typeface="Arial"/>
              <a:buChar char="•"/>
            </a:pPr>
            <a:r>
              <a:rPr lang="fr-FR" sz="1100" dirty="0">
                <a:solidFill>
                  <a:srgbClr val="000000"/>
                </a:solidFill>
                <a:latin typeface="Arial"/>
              </a:rPr>
              <a:t>une initiation aux gestes de premiers secours dans une majorité de sites,</a:t>
            </a:r>
          </a:p>
          <a:p>
            <a:pPr>
              <a:buFont typeface="Arial"/>
              <a:buChar char="•"/>
            </a:pPr>
            <a:r>
              <a:rPr lang="fr-FR" sz="1100" dirty="0">
                <a:solidFill>
                  <a:srgbClr val="000000"/>
                </a:solidFill>
                <a:latin typeface="Arial"/>
              </a:rPr>
              <a:t>éventuellement une visite des installations militaires.</a:t>
            </a:r>
          </a:p>
          <a:p>
            <a:r>
              <a:rPr lang="fr-FR" sz="1100" dirty="0">
                <a:solidFill>
                  <a:srgbClr val="000000"/>
                </a:solidFill>
                <a:latin typeface="Arial"/>
              </a:rPr>
              <a:t>En fin de journée, un </a:t>
            </a:r>
            <a:r>
              <a:rPr lang="fr-FR" sz="1100" b="1" dirty="0">
                <a:solidFill>
                  <a:srgbClr val="000000"/>
                </a:solidFill>
                <a:latin typeface="Arial"/>
              </a:rPr>
              <a:t>certificat de participation</a:t>
            </a:r>
            <a:r>
              <a:rPr lang="fr-FR" sz="1100" dirty="0">
                <a:solidFill>
                  <a:srgbClr val="000000"/>
                </a:solidFill>
                <a:latin typeface="Arial"/>
              </a:rPr>
              <a:t>  est remis. Il est </a:t>
            </a:r>
            <a:r>
              <a:rPr lang="fr-FR" sz="1100" b="1" dirty="0">
                <a:solidFill>
                  <a:srgbClr val="000000"/>
                </a:solidFill>
                <a:latin typeface="Arial"/>
              </a:rPr>
              <a:t>obligatoire</a:t>
            </a:r>
            <a:r>
              <a:rPr lang="fr-FR" sz="1100" dirty="0">
                <a:solidFill>
                  <a:srgbClr val="000000"/>
                </a:solidFill>
                <a:latin typeface="Arial"/>
              </a:rPr>
              <a:t> pour l'inscription aux </a:t>
            </a:r>
            <a:r>
              <a:rPr lang="fr-FR" sz="1100" b="1" dirty="0">
                <a:solidFill>
                  <a:srgbClr val="000000"/>
                </a:solidFill>
                <a:latin typeface="Arial"/>
              </a:rPr>
              <a:t>examens</a:t>
            </a:r>
            <a:r>
              <a:rPr lang="fr-FR" sz="1100" dirty="0">
                <a:solidFill>
                  <a:srgbClr val="000000"/>
                </a:solidFill>
                <a:latin typeface="Arial"/>
              </a:rPr>
              <a:t>  et </a:t>
            </a:r>
            <a:r>
              <a:rPr lang="fr-FR" sz="1100" b="1" dirty="0">
                <a:solidFill>
                  <a:srgbClr val="000000"/>
                </a:solidFill>
                <a:latin typeface="Arial"/>
              </a:rPr>
              <a:t>concours</a:t>
            </a:r>
            <a:r>
              <a:rPr lang="fr-FR" sz="1100" dirty="0">
                <a:solidFill>
                  <a:srgbClr val="000000"/>
                </a:solidFill>
                <a:latin typeface="Arial"/>
              </a:rPr>
              <a:t>  soumis au contrôle de l'autorité publique.</a:t>
            </a:r>
            <a:endParaRPr lang="fr-FR" sz="1100" b="0" i="0" dirty="0">
              <a:solidFill>
                <a:srgbClr val="000000"/>
              </a:solidFill>
              <a:effectLst/>
              <a:latin typeface="Arial"/>
            </a:endParaRPr>
          </a:p>
        </p:txBody>
      </p:sp>
      <p:sp>
        <p:nvSpPr>
          <p:cNvPr id="8" name="ZoneTexte 7"/>
          <p:cNvSpPr txBox="1"/>
          <p:nvPr/>
        </p:nvSpPr>
        <p:spPr>
          <a:xfrm>
            <a:off x="4852635" y="424392"/>
            <a:ext cx="3272563" cy="830997"/>
          </a:xfrm>
          <a:prstGeom prst="rect">
            <a:avLst/>
          </a:prstGeom>
          <a:noFill/>
        </p:spPr>
        <p:txBody>
          <a:bodyPr wrap="none" rtlCol="0">
            <a:spAutoFit/>
          </a:bodyPr>
          <a:lstStyle/>
          <a:p>
            <a:r>
              <a:rPr lang="fr-FR" sz="1200" dirty="0" smtClean="0"/>
              <a:t>Résume en une phrase ce qu’est le recensement :</a:t>
            </a:r>
          </a:p>
          <a:p>
            <a:endParaRPr lang="fr-FR" sz="1200" dirty="0"/>
          </a:p>
          <a:p>
            <a:endParaRPr lang="fr-FR" sz="1200" dirty="0" smtClean="0"/>
          </a:p>
          <a:p>
            <a:endParaRPr lang="fr-FR" sz="1200" dirty="0"/>
          </a:p>
        </p:txBody>
      </p:sp>
      <p:sp>
        <p:nvSpPr>
          <p:cNvPr id="9" name="ZoneTexte 8"/>
          <p:cNvSpPr txBox="1"/>
          <p:nvPr/>
        </p:nvSpPr>
        <p:spPr>
          <a:xfrm>
            <a:off x="4755805" y="1252090"/>
            <a:ext cx="3021981" cy="2308324"/>
          </a:xfrm>
          <a:prstGeom prst="rect">
            <a:avLst/>
          </a:prstGeom>
          <a:noFill/>
        </p:spPr>
        <p:txBody>
          <a:bodyPr wrap="none" rtlCol="0">
            <a:spAutoFit/>
          </a:bodyPr>
          <a:lstStyle/>
          <a:p>
            <a:r>
              <a:rPr lang="fr-FR" sz="1200" b="1" dirty="0" smtClean="0"/>
              <a:t>La JAPD a été remplacée en 2011 par la JDC :</a:t>
            </a:r>
          </a:p>
          <a:p>
            <a:endParaRPr lang="fr-FR" sz="1200" dirty="0" smtClean="0"/>
          </a:p>
          <a:p>
            <a:r>
              <a:rPr lang="fr-FR" sz="1200" dirty="0" smtClean="0"/>
              <a:t>JDC = </a:t>
            </a:r>
          </a:p>
          <a:p>
            <a:endParaRPr lang="fr-FR" sz="1200" dirty="0"/>
          </a:p>
          <a:p>
            <a:r>
              <a:rPr lang="fr-FR" sz="1200" dirty="0" smtClean="0"/>
              <a:t>Qui est concerné par cette journée ?</a:t>
            </a:r>
          </a:p>
          <a:p>
            <a:endParaRPr lang="fr-FR" sz="1200" dirty="0"/>
          </a:p>
          <a:p>
            <a:r>
              <a:rPr lang="fr-FR" sz="1200" dirty="0" smtClean="0"/>
              <a:t>Quand faut-il la faire ?</a:t>
            </a:r>
          </a:p>
          <a:p>
            <a:endParaRPr lang="fr-FR" sz="1200" dirty="0"/>
          </a:p>
          <a:p>
            <a:r>
              <a:rPr lang="fr-FR" sz="1200" dirty="0" smtClean="0"/>
              <a:t>Où a-t-elle lieu ?</a:t>
            </a:r>
          </a:p>
          <a:p>
            <a:endParaRPr lang="fr-FR" sz="1200" dirty="0"/>
          </a:p>
          <a:p>
            <a:endParaRPr lang="fr-FR" sz="1200" dirty="0"/>
          </a:p>
          <a:p>
            <a:endParaRPr lang="fr-FR" sz="1200" dirty="0"/>
          </a:p>
        </p:txBody>
      </p:sp>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4894" t="15817" r="36627" b="20634"/>
          <a:stretch/>
        </p:blipFill>
        <p:spPr bwMode="auto">
          <a:xfrm>
            <a:off x="2372005" y="244917"/>
            <a:ext cx="2305017" cy="321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6392199" y="3212976"/>
            <a:ext cx="2520280" cy="3046988"/>
          </a:xfrm>
          <a:prstGeom prst="rect">
            <a:avLst/>
          </a:prstGeom>
          <a:noFill/>
        </p:spPr>
        <p:txBody>
          <a:bodyPr wrap="square" rtlCol="0">
            <a:spAutoFit/>
          </a:bodyPr>
          <a:lstStyle/>
          <a:p>
            <a:r>
              <a:rPr lang="fr-FR" sz="1200" dirty="0"/>
              <a:t>D’après les documents, a quoi </a:t>
            </a:r>
            <a:r>
              <a:rPr lang="fr-FR" sz="1200" dirty="0" smtClean="0"/>
              <a:t>sert cette journée </a:t>
            </a:r>
            <a:r>
              <a:rPr lang="fr-FR" sz="1200" dirty="0"/>
              <a:t>d’après toi </a:t>
            </a:r>
            <a:r>
              <a:rPr lang="fr-FR" sz="1200" dirty="0" smtClean="0"/>
              <a:t>?</a:t>
            </a:r>
          </a:p>
          <a:p>
            <a:endParaRPr lang="fr-FR" sz="1200" dirty="0"/>
          </a:p>
          <a:p>
            <a:endParaRPr lang="fr-FR" sz="1200" dirty="0" smtClean="0"/>
          </a:p>
          <a:p>
            <a:endParaRPr lang="fr-FR" sz="1200" dirty="0"/>
          </a:p>
          <a:p>
            <a:endParaRPr lang="fr-FR" sz="1200" dirty="0" smtClean="0"/>
          </a:p>
          <a:p>
            <a:endParaRPr lang="fr-FR" sz="1200" dirty="0"/>
          </a:p>
          <a:p>
            <a:r>
              <a:rPr lang="fr-FR" sz="1200" dirty="0" smtClean="0"/>
              <a:t>Quelles sont les conséquences si tu ne te présentes pas à la JDC ?</a:t>
            </a:r>
          </a:p>
          <a:p>
            <a:endParaRPr lang="fr-FR" sz="1200" dirty="0"/>
          </a:p>
          <a:p>
            <a:endParaRPr lang="fr-FR" sz="1200" dirty="0" smtClean="0"/>
          </a:p>
          <a:p>
            <a:endParaRPr lang="fr-FR" sz="1200" dirty="0"/>
          </a:p>
          <a:p>
            <a:endParaRPr lang="fr-FR" sz="1200" dirty="0" smtClean="0"/>
          </a:p>
          <a:p>
            <a:r>
              <a:rPr lang="fr-FR" sz="1200" dirty="0" smtClean="0"/>
              <a:t>Pourquoi cette journée est-elle importante dans la vie du citoyen français ?</a:t>
            </a:r>
            <a:endParaRPr lang="fr-FR" sz="1200" dirty="0"/>
          </a:p>
        </p:txBody>
      </p:sp>
      <p:sp>
        <p:nvSpPr>
          <p:cNvPr id="13" name="ZoneTexte 12"/>
          <p:cNvSpPr txBox="1"/>
          <p:nvPr/>
        </p:nvSpPr>
        <p:spPr>
          <a:xfrm>
            <a:off x="8837249" y="6550223"/>
            <a:ext cx="276038" cy="307777"/>
          </a:xfrm>
          <a:prstGeom prst="rect">
            <a:avLst/>
          </a:prstGeom>
          <a:noFill/>
        </p:spPr>
        <p:txBody>
          <a:bodyPr wrap="none" rtlCol="0">
            <a:spAutoFit/>
          </a:bodyPr>
          <a:lstStyle/>
          <a:p>
            <a:r>
              <a:rPr lang="fr-FR" sz="1400" dirty="0"/>
              <a:t>3</a:t>
            </a:r>
          </a:p>
        </p:txBody>
      </p:sp>
    </p:spTree>
    <p:extLst>
      <p:ext uri="{BB962C8B-B14F-4D97-AF65-F5344CB8AC3E}">
        <p14:creationId xmlns:p14="http://schemas.microsoft.com/office/powerpoint/2010/main" val="2217661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8" y="0"/>
            <a:ext cx="8322893" cy="276999"/>
          </a:xfrm>
          <a:prstGeom prst="rect">
            <a:avLst/>
          </a:prstGeom>
        </p:spPr>
        <p:txBody>
          <a:bodyPr wrap="square">
            <a:spAutoFit/>
          </a:bodyPr>
          <a:lstStyle/>
          <a:p>
            <a:r>
              <a:rPr lang="fr-FR" sz="1200" b="1" u="sng" dirty="0"/>
              <a:t>Chapitre 4 : La Défense et la </a:t>
            </a:r>
            <a:r>
              <a:rPr lang="fr-FR" sz="1200" b="1" u="sng" dirty="0" smtClean="0"/>
              <a:t>paix</a:t>
            </a:r>
            <a:r>
              <a:rPr lang="fr-FR" sz="1200" dirty="0" smtClean="0"/>
              <a:t>	</a:t>
            </a:r>
            <a:r>
              <a:rPr lang="fr-FR" sz="1200" b="1" dirty="0" smtClean="0"/>
              <a:t>II. </a:t>
            </a:r>
            <a:r>
              <a:rPr lang="fr-FR" sz="1200" b="1" u="sng" dirty="0" smtClean="0"/>
              <a:t>L’ONU et la paix</a:t>
            </a:r>
            <a:r>
              <a:rPr lang="fr-FR" sz="1200" dirty="0"/>
              <a:t> </a:t>
            </a:r>
            <a:r>
              <a:rPr lang="fr-FR" sz="1200" dirty="0" smtClean="0"/>
              <a:t>	</a:t>
            </a:r>
            <a:r>
              <a:rPr lang="fr-FR" sz="1200" i="1" dirty="0" smtClean="0"/>
              <a:t>Comment fonctionne l’ONU et quels sont ses objectifs ?</a:t>
            </a:r>
            <a:endParaRPr lang="fr-FR" sz="1200" b="1" i="1" u="sng" dirty="0"/>
          </a:p>
        </p:txBody>
      </p:sp>
      <p:sp>
        <p:nvSpPr>
          <p:cNvPr id="5" name="Rectangle 4"/>
          <p:cNvSpPr/>
          <p:nvPr/>
        </p:nvSpPr>
        <p:spPr>
          <a:xfrm>
            <a:off x="0" y="404664"/>
            <a:ext cx="4572000" cy="466281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fr-FR" sz="1100" b="1" u="sng" dirty="0" smtClean="0"/>
              <a:t>Document 1 </a:t>
            </a:r>
            <a:r>
              <a:rPr lang="fr-FR" sz="1100" b="1" dirty="0" smtClean="0"/>
              <a:t>: Comment </a:t>
            </a:r>
            <a:r>
              <a:rPr lang="fr-FR" sz="1100" b="1" dirty="0"/>
              <a:t>l'ONU </a:t>
            </a:r>
            <a:r>
              <a:rPr lang="fr-FR" sz="1100" b="1" dirty="0" smtClean="0"/>
              <a:t>fonctionne ?</a:t>
            </a:r>
            <a:endParaRPr lang="fr-FR" sz="1100" b="1" dirty="0"/>
          </a:p>
          <a:p>
            <a:endParaRPr lang="fr-FR" sz="1100" dirty="0">
              <a:solidFill>
                <a:srgbClr val="000000"/>
              </a:solidFill>
              <a:latin typeface="Arial"/>
            </a:endParaRPr>
          </a:p>
          <a:p>
            <a:r>
              <a:rPr lang="fr-FR" sz="1100" dirty="0" smtClean="0">
                <a:solidFill>
                  <a:srgbClr val="000000"/>
                </a:solidFill>
                <a:latin typeface="Arial"/>
              </a:rPr>
              <a:t>L’Organisation </a:t>
            </a:r>
            <a:r>
              <a:rPr lang="fr-FR" sz="1100" dirty="0">
                <a:solidFill>
                  <a:srgbClr val="000000"/>
                </a:solidFill>
                <a:latin typeface="Arial"/>
              </a:rPr>
              <a:t>des Nations Unies a été fondée le 24 octobre 1945 par 51 pays déterminés à préserver la paix grâce à la coopération internationale et à la sécurité collective. Aujourd’hui, elle compte </a:t>
            </a:r>
            <a:r>
              <a:rPr lang="fr-FR" sz="1100" dirty="0">
                <a:solidFill>
                  <a:srgbClr val="003366"/>
                </a:solidFill>
                <a:latin typeface="Arial"/>
                <a:hlinkClick r:id="rId3"/>
              </a:rPr>
              <a:t>192 Membres</a:t>
            </a:r>
            <a:r>
              <a:rPr lang="fr-FR" sz="1100" dirty="0">
                <a:solidFill>
                  <a:srgbClr val="000000"/>
                </a:solidFill>
                <a:latin typeface="Arial"/>
              </a:rPr>
              <a:t>, soit la quasi-totalité des nations du monde.</a:t>
            </a:r>
          </a:p>
          <a:p>
            <a:r>
              <a:rPr lang="fr-FR" sz="1100" dirty="0">
                <a:solidFill>
                  <a:srgbClr val="000000"/>
                </a:solidFill>
                <a:latin typeface="Arial"/>
              </a:rPr>
              <a:t>Un État qui devient Membre de l’ONU accepte les obligations imposées par </a:t>
            </a:r>
            <a:r>
              <a:rPr lang="fr-FR" sz="1100" dirty="0" smtClean="0">
                <a:solidFill>
                  <a:srgbClr val="000000"/>
                </a:solidFill>
                <a:latin typeface="Arial"/>
              </a:rPr>
              <a:t>la </a:t>
            </a:r>
            <a:r>
              <a:rPr lang="fr-FR" sz="1100" dirty="0">
                <a:solidFill>
                  <a:srgbClr val="000000"/>
                </a:solidFill>
                <a:latin typeface="Arial"/>
              </a:rPr>
              <a:t>Charte des Nations Unies, traité international qui énonce les principes de base des relations entre pays. En vertu de la Charte, les buts de l’ONU sont au nombre de quatre:</a:t>
            </a:r>
          </a:p>
          <a:p>
            <a:pPr>
              <a:buFont typeface="Arial"/>
              <a:buChar char="•"/>
            </a:pPr>
            <a:r>
              <a:rPr lang="fr-FR" sz="1100" dirty="0">
                <a:solidFill>
                  <a:srgbClr val="000000"/>
                </a:solidFill>
                <a:latin typeface="Arial"/>
              </a:rPr>
              <a:t>maintenir la paix et la sécurité internationales;</a:t>
            </a:r>
          </a:p>
          <a:p>
            <a:pPr>
              <a:buFont typeface="Arial"/>
              <a:buChar char="•"/>
            </a:pPr>
            <a:r>
              <a:rPr lang="fr-FR" sz="1100" dirty="0">
                <a:solidFill>
                  <a:srgbClr val="000000"/>
                </a:solidFill>
                <a:latin typeface="Arial"/>
              </a:rPr>
              <a:t>développer des relations amicales entre les nations;</a:t>
            </a:r>
          </a:p>
          <a:p>
            <a:pPr>
              <a:buFont typeface="Arial"/>
              <a:buChar char="•"/>
            </a:pPr>
            <a:r>
              <a:rPr lang="fr-FR" sz="1100" dirty="0">
                <a:solidFill>
                  <a:srgbClr val="000000"/>
                </a:solidFill>
                <a:latin typeface="Arial"/>
              </a:rPr>
              <a:t>coopérer à la recherche d’une solution aux problèmes internationaux en encourageant le respect des droits de l’homme;</a:t>
            </a:r>
          </a:p>
          <a:p>
            <a:pPr>
              <a:buFont typeface="Arial"/>
              <a:buChar char="•"/>
            </a:pPr>
            <a:r>
              <a:rPr lang="fr-FR" sz="1100" dirty="0">
                <a:solidFill>
                  <a:srgbClr val="000000"/>
                </a:solidFill>
                <a:latin typeface="Arial"/>
              </a:rPr>
              <a:t>être un centre où s’harmonisent les efforts des nations.</a:t>
            </a:r>
          </a:p>
          <a:p>
            <a:r>
              <a:rPr lang="fr-FR" sz="1100" dirty="0">
                <a:solidFill>
                  <a:srgbClr val="000000"/>
                </a:solidFill>
                <a:latin typeface="Arial"/>
              </a:rPr>
              <a:t>L’ONU n’est pas un gouvernement mondial et elle ne légifère pas. Elle offre toutefois les moyens de contribuer au règlement des conflits internationaux et de formuler des politiques sur des questions qui nous intéressent tous. Tous ses États Membres – grands ou petits, riches ou pauvres, quel que soit leur système politique ou social – ont leur mot à dire et disposent d’une voix et d’un vote.</a:t>
            </a:r>
          </a:p>
          <a:p>
            <a:r>
              <a:rPr lang="fr-FR" sz="1100" dirty="0">
                <a:solidFill>
                  <a:srgbClr val="000000"/>
                </a:solidFill>
                <a:latin typeface="Arial"/>
              </a:rPr>
              <a:t>L’ONU compte six organes principaux. Cinq d’entre eux – l’Assemblée générale, le Conseil de sécurité, le Conseil économique et social, le Conseil de tutelle et </a:t>
            </a:r>
            <a:r>
              <a:rPr lang="fr-FR" sz="1100" dirty="0" smtClean="0">
                <a:solidFill>
                  <a:srgbClr val="000000"/>
                </a:solidFill>
                <a:latin typeface="Arial"/>
              </a:rPr>
              <a:t>le </a:t>
            </a:r>
            <a:r>
              <a:rPr lang="fr-FR" sz="1100" dirty="0">
                <a:solidFill>
                  <a:srgbClr val="000000"/>
                </a:solidFill>
                <a:latin typeface="Arial"/>
              </a:rPr>
              <a:t>Secrétariat – sont regroupés au Siège à New York. Le sixième, la Cour internationale de Justice, a son siège à La Haye (Pays-Bas</a:t>
            </a:r>
            <a:r>
              <a:rPr lang="fr-FR" sz="1100" dirty="0" smtClean="0">
                <a:solidFill>
                  <a:srgbClr val="000000"/>
                </a:solidFill>
                <a:latin typeface="Arial"/>
              </a:rPr>
              <a:t>).</a:t>
            </a:r>
            <a:endParaRPr lang="fr-FR" sz="1100" b="0" i="0" dirty="0">
              <a:solidFill>
                <a:srgbClr val="000000"/>
              </a:solidFill>
              <a:effectLst/>
              <a:latin typeface="Arial"/>
            </a:endParaRPr>
          </a:p>
        </p:txBody>
      </p:sp>
      <p:pic>
        <p:nvPicPr>
          <p:cNvPr id="6146" name="Picture 2" descr="Drapeaux des Etats Memb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478" y="321701"/>
            <a:ext cx="2376265" cy="15493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84743" y="674356"/>
            <a:ext cx="2059257" cy="430887"/>
          </a:xfrm>
          <a:prstGeom prst="rect">
            <a:avLst/>
          </a:prstGeom>
        </p:spPr>
        <p:txBody>
          <a:bodyPr wrap="square">
            <a:spAutoFit/>
          </a:bodyPr>
          <a:lstStyle/>
          <a:p>
            <a:r>
              <a:rPr lang="fr-FR" sz="1100" dirty="0"/>
              <a:t>Le Siège de l'ONU à New York  </a:t>
            </a:r>
            <a:br>
              <a:rPr lang="fr-FR" sz="1100" dirty="0"/>
            </a:br>
            <a:r>
              <a:rPr lang="fr-FR" sz="1100" dirty="0"/>
              <a:t>Photo ONU / Joao Araujo Pinto</a:t>
            </a:r>
          </a:p>
        </p:txBody>
      </p:sp>
      <p:sp>
        <p:nvSpPr>
          <p:cNvPr id="7" name="Rectangle 6"/>
          <p:cNvSpPr/>
          <p:nvPr/>
        </p:nvSpPr>
        <p:spPr>
          <a:xfrm>
            <a:off x="106127" y="5230850"/>
            <a:ext cx="4359746"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200" b="1" u="sng" dirty="0" smtClean="0"/>
              <a:t>Document 2 </a:t>
            </a:r>
            <a:r>
              <a:rPr lang="fr-FR" sz="1200" b="1" dirty="0" smtClean="0"/>
              <a:t>: La </a:t>
            </a:r>
            <a:r>
              <a:rPr lang="fr-FR" sz="1200" b="1" dirty="0"/>
              <a:t>Cour pénale internationale lance des mandats d'arrêt contre Mouammar </a:t>
            </a:r>
            <a:r>
              <a:rPr lang="fr-FR" sz="1200" b="1" dirty="0" smtClean="0"/>
              <a:t>Kadhafi</a:t>
            </a:r>
            <a:endParaRPr lang="fr-FR" sz="1200" dirty="0" smtClean="0"/>
          </a:p>
          <a:p>
            <a:r>
              <a:rPr lang="fr-FR" sz="1200" dirty="0" smtClean="0"/>
              <a:t>Le </a:t>
            </a:r>
            <a:r>
              <a:rPr lang="fr-FR" sz="1200" dirty="0"/>
              <a:t>procureur de la Cour pénale internationale (CPI) a annoncé lundi avoir demandé des mandats d'arrêt contre le leader libyen Mouammar Kadhafi, son fils aîné </a:t>
            </a:r>
            <a:r>
              <a:rPr lang="fr-FR" sz="1200" dirty="0" err="1"/>
              <a:t>Seif</a:t>
            </a:r>
            <a:r>
              <a:rPr lang="fr-FR" sz="1200" dirty="0"/>
              <a:t> Al-Islam et le chef des services de renseignements Abdallah Al-Senoussi pour crimes contre l'humanité</a:t>
            </a:r>
            <a:r>
              <a:rPr lang="fr-FR" sz="1200" dirty="0" smtClean="0"/>
              <a:t>.</a:t>
            </a:r>
          </a:p>
          <a:p>
            <a:r>
              <a:rPr lang="fr-FR" sz="1200" dirty="0">
                <a:hlinkClick r:id="rId5"/>
              </a:rPr>
              <a:t>http://</a:t>
            </a:r>
            <a:r>
              <a:rPr lang="fr-FR" sz="1200" dirty="0" smtClean="0">
                <a:hlinkClick r:id="rId5"/>
              </a:rPr>
              <a:t>www.leparisien.fr</a:t>
            </a:r>
            <a:r>
              <a:rPr lang="fr-FR" sz="1200" dirty="0" smtClean="0"/>
              <a:t> ,publié </a:t>
            </a:r>
            <a:r>
              <a:rPr lang="fr-FR" sz="1200" dirty="0"/>
              <a:t>le 16.05.2011</a:t>
            </a:r>
            <a:r>
              <a:rPr lang="fr-FR" sz="1200" dirty="0" smtClean="0"/>
              <a:t>,</a:t>
            </a:r>
            <a:endParaRPr lang="fr-FR" sz="1200" dirty="0"/>
          </a:p>
        </p:txBody>
      </p:sp>
      <p:pic>
        <p:nvPicPr>
          <p:cNvPr id="6148" name="Picture 4" descr="http://www.clg-montigny.ac-reims.fr/IMG/jpg/huitfoisoui_picto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4818" y="1922407"/>
            <a:ext cx="2407606" cy="4935593"/>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5075783" y="5772801"/>
            <a:ext cx="1616147" cy="1015663"/>
          </a:xfrm>
          <a:prstGeom prst="rect">
            <a:avLst/>
          </a:prstGeom>
          <a:noFill/>
        </p:spPr>
        <p:txBody>
          <a:bodyPr wrap="square" rtlCol="0">
            <a:spAutoFit/>
          </a:bodyPr>
          <a:lstStyle/>
          <a:p>
            <a:pPr algn="ctr"/>
            <a:r>
              <a:rPr lang="fr-FR" sz="1200" b="1" u="sng" dirty="0" smtClean="0"/>
              <a:t>Document 3 :</a:t>
            </a:r>
          </a:p>
          <a:p>
            <a:r>
              <a:rPr lang="fr-FR" sz="1200" dirty="0" smtClean="0"/>
              <a:t>Affiche de l’exposition « 8 fois huit » pour les objectifs du millénaire en 2015</a:t>
            </a:r>
            <a:endParaRPr lang="fr-FR" sz="1200" dirty="0"/>
          </a:p>
        </p:txBody>
      </p:sp>
      <p:pic>
        <p:nvPicPr>
          <p:cNvPr id="12" name="Picture 2" descr="http://in-terre-actif.com/2010/uploads/RITAPosts/tiny_mce/onu.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8478" y="2309736"/>
            <a:ext cx="1913299" cy="1700104"/>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8837249" y="6550223"/>
            <a:ext cx="276038" cy="307777"/>
          </a:xfrm>
          <a:prstGeom prst="rect">
            <a:avLst/>
          </a:prstGeom>
          <a:noFill/>
        </p:spPr>
        <p:txBody>
          <a:bodyPr wrap="none" rtlCol="0">
            <a:spAutoFit/>
          </a:bodyPr>
          <a:lstStyle/>
          <a:p>
            <a:r>
              <a:rPr lang="fr-FR" sz="1400" dirty="0" smtClean="0"/>
              <a:t>4</a:t>
            </a:r>
            <a:endParaRPr lang="fr-FR" sz="1400" dirty="0"/>
          </a:p>
        </p:txBody>
      </p:sp>
    </p:spTree>
    <p:extLst>
      <p:ext uri="{BB962C8B-B14F-4D97-AF65-F5344CB8AC3E}">
        <p14:creationId xmlns:p14="http://schemas.microsoft.com/office/powerpoint/2010/main" val="793253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Connecteur droit avec flèche 52"/>
          <p:cNvCxnSpPr/>
          <p:nvPr/>
        </p:nvCxnSpPr>
        <p:spPr>
          <a:xfrm>
            <a:off x="7727879" y="2080460"/>
            <a:ext cx="0" cy="13799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4527542" y="123110"/>
            <a:ext cx="2939331" cy="307777"/>
          </a:xfrm>
          <a:prstGeom prst="rect">
            <a:avLst/>
          </a:prstGeom>
          <a:noFill/>
        </p:spPr>
        <p:txBody>
          <a:bodyPr wrap="none" rtlCol="0">
            <a:spAutoFit/>
          </a:bodyPr>
          <a:lstStyle/>
          <a:p>
            <a:r>
              <a:rPr lang="fr-FR" sz="1400" b="1" u="sng" dirty="0" smtClean="0">
                <a:solidFill>
                  <a:srgbClr val="FF0000"/>
                </a:solidFill>
              </a:rPr>
              <a:t>Schéma de fonctionnement de l’ONU</a:t>
            </a:r>
            <a:endParaRPr lang="fr-FR" sz="1400" b="1" u="sng" dirty="0">
              <a:solidFill>
                <a:srgbClr val="FF0000"/>
              </a:solidFill>
            </a:endParaRPr>
          </a:p>
        </p:txBody>
      </p:sp>
      <p:sp>
        <p:nvSpPr>
          <p:cNvPr id="7" name="Ellipse 6"/>
          <p:cNvSpPr/>
          <p:nvPr/>
        </p:nvSpPr>
        <p:spPr>
          <a:xfrm>
            <a:off x="2555776" y="548680"/>
            <a:ext cx="3291379" cy="1701969"/>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dirty="0" smtClean="0">
                <a:solidFill>
                  <a:schemeClr val="accent2"/>
                </a:solidFill>
              </a:rPr>
              <a:t>Assemblée générale de l’ONU</a:t>
            </a:r>
          </a:p>
          <a:p>
            <a:pPr marL="171450" indent="-171450">
              <a:buFont typeface="Arial" pitchFamily="34" charset="0"/>
              <a:buChar char="•"/>
            </a:pPr>
            <a:r>
              <a:rPr lang="fr-FR" sz="1200" b="1" dirty="0" smtClean="0">
                <a:solidFill>
                  <a:schemeClr val="tx1"/>
                </a:solidFill>
              </a:rPr>
              <a:t>……Etats membres </a:t>
            </a:r>
          </a:p>
          <a:p>
            <a:pPr marL="171450" indent="-171450">
              <a:buFont typeface="Arial" pitchFamily="34" charset="0"/>
              <a:buChar char="•"/>
            </a:pPr>
            <a:r>
              <a:rPr lang="fr-FR" sz="1200" b="1" dirty="0" smtClean="0">
                <a:solidFill>
                  <a:schemeClr val="tx1"/>
                </a:solidFill>
              </a:rPr>
              <a:t>1 Etat = 1 ………….</a:t>
            </a:r>
          </a:p>
          <a:p>
            <a:pPr marL="171450" indent="-171450">
              <a:buFont typeface="Arial" pitchFamily="34" charset="0"/>
              <a:buChar char="•"/>
            </a:pPr>
            <a:r>
              <a:rPr lang="fr-FR" sz="1200" b="1" dirty="0" smtClean="0">
                <a:solidFill>
                  <a:schemeClr val="tx1"/>
                </a:solidFill>
              </a:rPr>
              <a:t>Siège à ……………………………..</a:t>
            </a:r>
          </a:p>
          <a:p>
            <a:pPr marL="171450" indent="-171450">
              <a:buFont typeface="Arial" pitchFamily="34" charset="0"/>
              <a:buChar char="•"/>
            </a:pPr>
            <a:r>
              <a:rPr lang="fr-FR" sz="1200" b="1" dirty="0" smtClean="0">
                <a:solidFill>
                  <a:schemeClr val="tx1"/>
                </a:solidFill>
              </a:rPr>
              <a:t>Fait des recommandations</a:t>
            </a:r>
          </a:p>
          <a:p>
            <a:pPr marL="171450" indent="-171450">
              <a:buFont typeface="Arial" pitchFamily="34" charset="0"/>
              <a:buChar char="•"/>
            </a:pPr>
            <a:endParaRPr lang="fr-FR" sz="1200" b="1" dirty="0">
              <a:solidFill>
                <a:schemeClr val="tx1"/>
              </a:solidFill>
            </a:endParaRPr>
          </a:p>
          <a:p>
            <a:pPr algn="ctr"/>
            <a:endParaRPr lang="fr-FR" sz="1200" b="1" dirty="0">
              <a:solidFill>
                <a:schemeClr val="tx1"/>
              </a:solidFill>
            </a:endParaRPr>
          </a:p>
        </p:txBody>
      </p:sp>
      <p:sp>
        <p:nvSpPr>
          <p:cNvPr id="8" name="Rectangle 7"/>
          <p:cNvSpPr/>
          <p:nvPr/>
        </p:nvSpPr>
        <p:spPr>
          <a:xfrm>
            <a:off x="-6478" y="0"/>
            <a:ext cx="8322893" cy="276999"/>
          </a:xfrm>
          <a:prstGeom prst="rect">
            <a:avLst/>
          </a:prstGeom>
        </p:spPr>
        <p:txBody>
          <a:bodyPr wrap="square">
            <a:spAutoFit/>
          </a:bodyPr>
          <a:lstStyle/>
          <a:p>
            <a:r>
              <a:rPr lang="fr-FR" sz="1200" b="1" u="sng" dirty="0">
                <a:solidFill>
                  <a:srgbClr val="FF0000"/>
                </a:solidFill>
              </a:rPr>
              <a:t>Chapitre 4 : La Défense et la </a:t>
            </a:r>
            <a:r>
              <a:rPr lang="fr-FR" sz="1200" b="1" u="sng" dirty="0" smtClean="0">
                <a:solidFill>
                  <a:srgbClr val="FF0000"/>
                </a:solidFill>
              </a:rPr>
              <a:t>paix</a:t>
            </a:r>
            <a:r>
              <a:rPr lang="fr-FR" sz="1200" dirty="0" smtClean="0">
                <a:solidFill>
                  <a:srgbClr val="FF0000"/>
                </a:solidFill>
              </a:rPr>
              <a:t>	</a:t>
            </a:r>
            <a:r>
              <a:rPr lang="fr-FR" sz="1200" b="1" dirty="0" smtClean="0">
                <a:solidFill>
                  <a:srgbClr val="FF0000"/>
                </a:solidFill>
              </a:rPr>
              <a:t>II. </a:t>
            </a:r>
            <a:r>
              <a:rPr lang="fr-FR" sz="1200" b="1" u="sng" dirty="0" smtClean="0">
                <a:solidFill>
                  <a:srgbClr val="FF0000"/>
                </a:solidFill>
              </a:rPr>
              <a:t>L’ONU et la paix</a:t>
            </a:r>
            <a:r>
              <a:rPr lang="fr-FR" sz="1200" dirty="0" smtClean="0">
                <a:solidFill>
                  <a:srgbClr val="FF0000"/>
                </a:solidFill>
              </a:rPr>
              <a:t> </a:t>
            </a:r>
            <a:endParaRPr lang="fr-FR" sz="1200" b="1" i="1" u="sng" dirty="0">
              <a:solidFill>
                <a:srgbClr val="FF0000"/>
              </a:solidFill>
            </a:endParaRPr>
          </a:p>
        </p:txBody>
      </p:sp>
      <p:cxnSp>
        <p:nvCxnSpPr>
          <p:cNvPr id="10" name="Connecteur droit avec flèche 9"/>
          <p:cNvCxnSpPr>
            <a:endCxn id="11" idx="3"/>
          </p:cNvCxnSpPr>
          <p:nvPr/>
        </p:nvCxnSpPr>
        <p:spPr>
          <a:xfrm flipH="1" flipV="1">
            <a:off x="1590432" y="584776"/>
            <a:ext cx="1181369" cy="3077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99538" y="430887"/>
            <a:ext cx="1390894" cy="307777"/>
          </a:xfrm>
          <a:prstGeom prst="rect">
            <a:avLst/>
          </a:prstGeom>
          <a:solidFill>
            <a:schemeClr val="bg1">
              <a:lumMod val="95000"/>
            </a:schemeClr>
          </a:solidFill>
        </p:spPr>
        <p:txBody>
          <a:bodyPr wrap="none" rtlCol="0">
            <a:spAutoFit/>
          </a:bodyPr>
          <a:lstStyle/>
          <a:p>
            <a:r>
              <a:rPr lang="fr-FR" sz="1400" b="1" i="1" u="sng" dirty="0" smtClean="0">
                <a:solidFill>
                  <a:srgbClr val="FF0000"/>
                </a:solidFill>
              </a:rPr>
              <a:t>1. FAIRE LA PAIX</a:t>
            </a:r>
            <a:endParaRPr lang="fr-FR" sz="1400" b="1" i="1" u="sng" dirty="0">
              <a:solidFill>
                <a:srgbClr val="FF0000"/>
              </a:solidFill>
            </a:endParaRPr>
          </a:p>
        </p:txBody>
      </p:sp>
      <p:sp>
        <p:nvSpPr>
          <p:cNvPr id="15" name="ZoneTexte 14"/>
          <p:cNvSpPr txBox="1"/>
          <p:nvPr/>
        </p:nvSpPr>
        <p:spPr>
          <a:xfrm>
            <a:off x="0" y="856456"/>
            <a:ext cx="2462778" cy="33855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u="sng" dirty="0" smtClean="0">
                <a:solidFill>
                  <a:schemeClr val="accent2"/>
                </a:solidFill>
              </a:rPr>
              <a:t>Le Conseil de sécurité</a:t>
            </a:r>
          </a:p>
          <a:p>
            <a:endParaRPr lang="fr-FR" sz="1400" dirty="0" smtClean="0"/>
          </a:p>
          <a:p>
            <a:endParaRPr lang="fr-FR" sz="1400" dirty="0"/>
          </a:p>
          <a:p>
            <a:endParaRPr lang="fr-FR" sz="1400" dirty="0" smtClean="0"/>
          </a:p>
          <a:p>
            <a:endParaRPr lang="fr-FR" sz="1400" dirty="0"/>
          </a:p>
          <a:p>
            <a:r>
              <a:rPr lang="fr-FR" sz="1200" dirty="0" smtClean="0"/>
              <a:t>Les 5 membres permanents qui ont un droit de ……………….. sont : </a:t>
            </a:r>
          </a:p>
          <a:p>
            <a:r>
              <a:rPr lang="fr-FR" sz="1200" dirty="0" smtClean="0"/>
              <a:t>-</a:t>
            </a:r>
          </a:p>
          <a:p>
            <a:r>
              <a:rPr lang="fr-FR" sz="1200" dirty="0" smtClean="0"/>
              <a:t>-</a:t>
            </a:r>
          </a:p>
          <a:p>
            <a:r>
              <a:rPr lang="fr-FR" sz="1200" dirty="0" smtClean="0"/>
              <a:t>-</a:t>
            </a:r>
          </a:p>
          <a:p>
            <a:r>
              <a:rPr lang="fr-FR" sz="1200" dirty="0" smtClean="0"/>
              <a:t>-</a:t>
            </a:r>
          </a:p>
          <a:p>
            <a:r>
              <a:rPr lang="fr-FR" sz="1200" dirty="0"/>
              <a:t>-</a:t>
            </a:r>
            <a:endParaRPr lang="fr-FR" sz="1200" dirty="0" smtClean="0"/>
          </a:p>
          <a:p>
            <a:r>
              <a:rPr lang="fr-FR" sz="1200" dirty="0" smtClean="0"/>
              <a:t>Il négocie, vote des résolutions pour sanctionner ou autoriser une intervention armée (ex. récent en …………………..) et peut envoyer des soldats</a:t>
            </a:r>
            <a:r>
              <a:rPr lang="fr-FR" sz="1200" dirty="0"/>
              <a:t>.</a:t>
            </a:r>
          </a:p>
        </p:txBody>
      </p:sp>
      <p:pic>
        <p:nvPicPr>
          <p:cNvPr id="17" name="Picture 2" descr="Fichier:Institutions de l'ONU.svg"/>
          <p:cNvPicPr>
            <a:picLocks noChangeAspect="1" noChangeArrowheads="1"/>
          </p:cNvPicPr>
          <p:nvPr/>
        </p:nvPicPr>
        <p:blipFill rotWithShape="1">
          <a:blip r:embed="rId3">
            <a:extLst>
              <a:ext uri="{28A0092B-C50C-407E-A947-70E740481C1C}">
                <a14:useLocalDpi xmlns:a14="http://schemas.microsoft.com/office/drawing/2010/main" val="0"/>
              </a:ext>
            </a:extLst>
          </a:blip>
          <a:srcRect l="42333" t="11940" r="8233" b="68855"/>
          <a:stretch/>
        </p:blipFill>
        <p:spPr bwMode="auto">
          <a:xfrm>
            <a:off x="10133" y="1193626"/>
            <a:ext cx="2329619" cy="641489"/>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10133" y="4767564"/>
            <a:ext cx="2689659"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u="sng" dirty="0" smtClean="0">
                <a:solidFill>
                  <a:schemeClr val="accent2"/>
                </a:solidFill>
              </a:rPr>
              <a:t>Les casques bleus</a:t>
            </a:r>
          </a:p>
          <a:p>
            <a:endParaRPr lang="fr-FR" sz="1200" dirty="0"/>
          </a:p>
          <a:p>
            <a:r>
              <a:rPr lang="fr-FR" sz="1200" dirty="0" smtClean="0"/>
              <a:t>Ils se placent entre les belligérants et protègent les populations civiles.</a:t>
            </a:r>
          </a:p>
          <a:p>
            <a:pPr algn="ctr"/>
            <a:endParaRPr lang="fr-FR" sz="1400" dirty="0"/>
          </a:p>
          <a:p>
            <a:pPr algn="ctr"/>
            <a:endParaRPr lang="fr-FR" sz="1400" dirty="0" smtClean="0"/>
          </a:p>
          <a:p>
            <a:pPr algn="ctr"/>
            <a:endParaRPr lang="fr-FR" sz="1400" dirty="0"/>
          </a:p>
          <a:p>
            <a:pPr algn="ctr"/>
            <a:endParaRPr lang="fr-FR" sz="1400" dirty="0" smtClean="0"/>
          </a:p>
          <a:p>
            <a:pPr algn="ctr"/>
            <a:endParaRPr lang="fr-FR" sz="1400" dirty="0"/>
          </a:p>
        </p:txBody>
      </p:sp>
      <p:cxnSp>
        <p:nvCxnSpPr>
          <p:cNvPr id="19" name="Connecteur droit avec flèche 18"/>
          <p:cNvCxnSpPr>
            <a:stCxn id="15" idx="2"/>
          </p:cNvCxnSpPr>
          <p:nvPr/>
        </p:nvCxnSpPr>
        <p:spPr>
          <a:xfrm>
            <a:off x="1231389" y="4241998"/>
            <a:ext cx="0" cy="4936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descr="http://static.mediapart.fr/files/imagecache/475_pixels/Vincent%20Truffy/171673_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314" y="5573170"/>
            <a:ext cx="1564149" cy="1077525"/>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p:cNvSpPr txBox="1"/>
          <p:nvPr/>
        </p:nvSpPr>
        <p:spPr>
          <a:xfrm>
            <a:off x="3419872" y="2549227"/>
            <a:ext cx="1623458" cy="307777"/>
          </a:xfrm>
          <a:prstGeom prst="rect">
            <a:avLst/>
          </a:prstGeom>
          <a:solidFill>
            <a:schemeClr val="bg1">
              <a:lumMod val="95000"/>
            </a:schemeClr>
          </a:solidFill>
        </p:spPr>
        <p:txBody>
          <a:bodyPr wrap="none" rtlCol="0">
            <a:spAutoFit/>
          </a:bodyPr>
          <a:lstStyle/>
          <a:p>
            <a:r>
              <a:rPr lang="fr-FR" sz="1400" b="1" i="1" u="sng" dirty="0" smtClean="0">
                <a:solidFill>
                  <a:srgbClr val="FF0000"/>
                </a:solidFill>
              </a:rPr>
              <a:t>2. FAIRE LA JUSTICE</a:t>
            </a:r>
            <a:endParaRPr lang="fr-FR" sz="1400" b="1" i="1" u="sng" dirty="0">
              <a:solidFill>
                <a:srgbClr val="FF0000"/>
              </a:solidFill>
            </a:endParaRPr>
          </a:p>
        </p:txBody>
      </p:sp>
      <p:cxnSp>
        <p:nvCxnSpPr>
          <p:cNvPr id="24" name="Connecteur droit avec flèche 23"/>
          <p:cNvCxnSpPr>
            <a:endCxn id="22" idx="0"/>
          </p:cNvCxnSpPr>
          <p:nvPr/>
        </p:nvCxnSpPr>
        <p:spPr>
          <a:xfrm>
            <a:off x="4134351" y="2250649"/>
            <a:ext cx="97250" cy="2985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771801" y="3059316"/>
            <a:ext cx="1383168"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400" b="1" u="sng" dirty="0">
                <a:solidFill>
                  <a:schemeClr val="accent2"/>
                </a:solidFill>
              </a:rPr>
              <a:t>La Cour internationale de </a:t>
            </a:r>
            <a:r>
              <a:rPr lang="fr-FR" sz="1400" b="1" u="sng" dirty="0" smtClean="0">
                <a:solidFill>
                  <a:schemeClr val="accent2"/>
                </a:solidFill>
              </a:rPr>
              <a:t>Justice</a:t>
            </a:r>
          </a:p>
          <a:p>
            <a:endParaRPr lang="fr-FR" sz="1400" b="1" u="sng" dirty="0" smtClean="0"/>
          </a:p>
          <a:p>
            <a:endParaRPr lang="fr-FR" sz="1200" dirty="0" smtClean="0"/>
          </a:p>
          <a:p>
            <a:endParaRPr lang="fr-FR" sz="1200" dirty="0"/>
          </a:p>
          <a:p>
            <a:endParaRPr lang="fr-FR" sz="1200" dirty="0" smtClean="0"/>
          </a:p>
          <a:p>
            <a:endParaRPr lang="fr-FR" sz="1200" dirty="0"/>
          </a:p>
          <a:p>
            <a:endParaRPr lang="fr-FR" sz="1200" dirty="0" smtClean="0"/>
          </a:p>
          <a:p>
            <a:endParaRPr lang="fr-FR" sz="1200" dirty="0" smtClean="0"/>
          </a:p>
          <a:p>
            <a:endParaRPr lang="fr-FR" sz="1200" dirty="0" smtClean="0"/>
          </a:p>
          <a:p>
            <a:endParaRPr lang="fr-FR" sz="1200" dirty="0"/>
          </a:p>
          <a:p>
            <a:r>
              <a:rPr lang="fr-FR" sz="1200" dirty="0" smtClean="0"/>
              <a:t>Elle juge les différends entre les pays. Elle siège à </a:t>
            </a:r>
          </a:p>
          <a:p>
            <a:r>
              <a:rPr lang="fr-FR" sz="1200" dirty="0" smtClean="0"/>
              <a:t>……………………………</a:t>
            </a:r>
          </a:p>
          <a:p>
            <a:endParaRPr lang="fr-FR" sz="1200" dirty="0"/>
          </a:p>
          <a:p>
            <a:endParaRPr lang="fr-FR" sz="1200" dirty="0"/>
          </a:p>
        </p:txBody>
      </p:sp>
      <p:pic>
        <p:nvPicPr>
          <p:cNvPr id="8196" name="Picture 4" descr="http://blog.scribel.net/wp-content/uploads/logo_cij.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2598" y="3869671"/>
            <a:ext cx="1191679" cy="121551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4311510" y="3011470"/>
            <a:ext cx="1383168" cy="36625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400" b="1" u="sng" dirty="0">
                <a:solidFill>
                  <a:schemeClr val="accent2"/>
                </a:solidFill>
              </a:rPr>
              <a:t>La Cour </a:t>
            </a:r>
            <a:r>
              <a:rPr lang="fr-FR" sz="1400" b="1" u="sng" dirty="0" smtClean="0">
                <a:solidFill>
                  <a:schemeClr val="accent2"/>
                </a:solidFill>
              </a:rPr>
              <a:t>pénale internationale</a:t>
            </a:r>
          </a:p>
          <a:p>
            <a:endParaRPr lang="fr-FR" sz="1200" dirty="0" smtClean="0"/>
          </a:p>
          <a:p>
            <a:endParaRPr lang="fr-FR" sz="1200" dirty="0"/>
          </a:p>
          <a:p>
            <a:endParaRPr lang="fr-FR" sz="1200" dirty="0" smtClean="0"/>
          </a:p>
          <a:p>
            <a:endParaRPr lang="fr-FR" sz="1200" dirty="0"/>
          </a:p>
          <a:p>
            <a:endParaRPr lang="fr-FR" sz="1200" dirty="0" smtClean="0"/>
          </a:p>
          <a:p>
            <a:r>
              <a:rPr lang="fr-FR" sz="1200" dirty="0" smtClean="0"/>
              <a:t>Elle juge les différends entre les pays. Elle siège à </a:t>
            </a:r>
          </a:p>
          <a:p>
            <a:r>
              <a:rPr lang="fr-FR" sz="1200" dirty="0" smtClean="0"/>
              <a:t>……………………………</a:t>
            </a:r>
          </a:p>
          <a:p>
            <a:r>
              <a:rPr lang="fr-FR" sz="1200" dirty="0" smtClean="0"/>
              <a:t>Elle existe depuis 2002 et elle punit les crimes de guerre, les génocides et les …………………………………………………….. (voir doc. 2)</a:t>
            </a:r>
            <a:endParaRPr lang="fr-FR" sz="1200" dirty="0"/>
          </a:p>
        </p:txBody>
      </p:sp>
      <p:pic>
        <p:nvPicPr>
          <p:cNvPr id="8198" name="Picture 6" descr="http://www.afdfrance.fr/afd/images/resized/images/stories/flags_logos/cpi_289_24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8164" y="3460418"/>
            <a:ext cx="961578" cy="818506"/>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Connecteur droit avec flèche 29"/>
          <p:cNvCxnSpPr/>
          <p:nvPr/>
        </p:nvCxnSpPr>
        <p:spPr>
          <a:xfrm>
            <a:off x="4518164" y="2857004"/>
            <a:ext cx="484930" cy="1752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3212132" y="2857004"/>
            <a:ext cx="567780" cy="2023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6630625" y="1772683"/>
            <a:ext cx="2444323" cy="307777"/>
          </a:xfrm>
          <a:prstGeom prst="rect">
            <a:avLst/>
          </a:prstGeom>
          <a:solidFill>
            <a:schemeClr val="bg1">
              <a:lumMod val="95000"/>
            </a:schemeClr>
          </a:solidFill>
        </p:spPr>
        <p:txBody>
          <a:bodyPr wrap="none" rtlCol="0">
            <a:spAutoFit/>
          </a:bodyPr>
          <a:lstStyle/>
          <a:p>
            <a:r>
              <a:rPr lang="fr-FR" sz="1400" b="1" i="1" u="sng" dirty="0" smtClean="0">
                <a:solidFill>
                  <a:srgbClr val="FF0000"/>
                </a:solidFill>
              </a:rPr>
              <a:t>3. AIDER AU DEVELOPPEMENT</a:t>
            </a:r>
            <a:endParaRPr lang="fr-FR" sz="1400" b="1" i="1" u="sng" dirty="0">
              <a:solidFill>
                <a:srgbClr val="FF0000"/>
              </a:solidFill>
            </a:endParaRPr>
          </a:p>
        </p:txBody>
      </p:sp>
      <p:cxnSp>
        <p:nvCxnSpPr>
          <p:cNvPr id="37" name="Connecteur droit avec flèche 36"/>
          <p:cNvCxnSpPr>
            <a:endCxn id="36" idx="1"/>
          </p:cNvCxnSpPr>
          <p:nvPr/>
        </p:nvCxnSpPr>
        <p:spPr>
          <a:xfrm>
            <a:off x="5847155" y="1435521"/>
            <a:ext cx="783470" cy="4910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 name="Picture 6" descr="http://www.clg-montigny.ac-reims.fr/IMG/arton52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2950" y="4482028"/>
            <a:ext cx="791322" cy="1108183"/>
          </a:xfrm>
          <a:prstGeom prst="rect">
            <a:avLst/>
          </a:prstGeom>
          <a:noFill/>
          <a:extLst>
            <a:ext uri="{909E8E84-426E-40DD-AFC4-6F175D3DCCD1}">
              <a14:hiddenFill xmlns:a14="http://schemas.microsoft.com/office/drawing/2010/main">
                <a:solidFill>
                  <a:srgbClr val="FFFFFF"/>
                </a:solidFill>
              </a14:hiddenFill>
            </a:ext>
          </a:extLst>
        </p:spPr>
      </p:pic>
      <p:sp>
        <p:nvSpPr>
          <p:cNvPr id="8197" name="ZoneTexte 8196"/>
          <p:cNvSpPr txBox="1"/>
          <p:nvPr/>
        </p:nvSpPr>
        <p:spPr>
          <a:xfrm>
            <a:off x="6138611" y="561536"/>
            <a:ext cx="2809843" cy="104644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u="sng" dirty="0" smtClean="0">
                <a:solidFill>
                  <a:schemeClr val="accent2"/>
                </a:solidFill>
              </a:rPr>
              <a:t>Le secrétaire général</a:t>
            </a:r>
          </a:p>
          <a:p>
            <a:r>
              <a:rPr lang="fr-FR" sz="1200" dirty="0" smtClean="0"/>
              <a:t>Élu pour 5 ans, médiateur </a:t>
            </a:r>
          </a:p>
          <a:p>
            <a:r>
              <a:rPr lang="fr-FR" sz="1200" dirty="0" smtClean="0"/>
              <a:t>entre les Etats et œuvre </a:t>
            </a:r>
          </a:p>
          <a:p>
            <a:r>
              <a:rPr lang="fr-FR" sz="1200" dirty="0" smtClean="0"/>
              <a:t>au maintient de la paix.</a:t>
            </a:r>
          </a:p>
          <a:p>
            <a:r>
              <a:rPr lang="fr-FR" sz="1200" dirty="0"/>
              <a:t>M. </a:t>
            </a:r>
            <a:r>
              <a:rPr lang="fr-FR" sz="1200" b="1" dirty="0"/>
              <a:t>Ban </a:t>
            </a:r>
            <a:r>
              <a:rPr lang="fr-FR" sz="1200" b="1" dirty="0" err="1"/>
              <a:t>Ki</a:t>
            </a:r>
            <a:r>
              <a:rPr lang="fr-FR" sz="1200" b="1" dirty="0"/>
              <a:t>-Moon</a:t>
            </a:r>
            <a:r>
              <a:rPr lang="fr-FR" sz="1200" dirty="0"/>
              <a:t>, </a:t>
            </a:r>
            <a:r>
              <a:rPr lang="fr-FR" sz="1200" dirty="0" smtClean="0"/>
              <a:t>élu en 2006.</a:t>
            </a:r>
            <a:endParaRPr lang="fr-FR" sz="1200" dirty="0"/>
          </a:p>
        </p:txBody>
      </p:sp>
      <p:pic>
        <p:nvPicPr>
          <p:cNvPr id="8200" name="Picture 8" descr="M. Ban Ki-Moon, Secrétaire général des Nations Uni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19614" y="614123"/>
            <a:ext cx="775798" cy="839609"/>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Connecteur droit avec flèche 43"/>
          <p:cNvCxnSpPr/>
          <p:nvPr/>
        </p:nvCxnSpPr>
        <p:spPr>
          <a:xfrm>
            <a:off x="5448072" y="816734"/>
            <a:ext cx="69053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02" name="ZoneTexte 8201"/>
          <p:cNvSpPr txBox="1"/>
          <p:nvPr/>
        </p:nvSpPr>
        <p:spPr>
          <a:xfrm>
            <a:off x="5793342" y="2388996"/>
            <a:ext cx="3350658"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u="sng" dirty="0" smtClean="0">
                <a:solidFill>
                  <a:schemeClr val="accent2"/>
                </a:solidFill>
              </a:rPr>
              <a:t>Le Conseil économique et social</a:t>
            </a:r>
          </a:p>
          <a:p>
            <a:r>
              <a:rPr lang="fr-FR" sz="1200" dirty="0" smtClean="0"/>
              <a:t>Coordonne les activités éco. et sociales de  l’ONU</a:t>
            </a:r>
          </a:p>
          <a:p>
            <a:r>
              <a:rPr lang="fr-FR" sz="1200" dirty="0" smtClean="0"/>
              <a:t>S’occupe de la coopération entre pays pour le développement et les liens avec les ONG.</a:t>
            </a:r>
            <a:endParaRPr lang="fr-FR" sz="1200" dirty="0"/>
          </a:p>
        </p:txBody>
      </p:sp>
      <p:sp>
        <p:nvSpPr>
          <p:cNvPr id="8203" name="ZoneTexte 8202"/>
          <p:cNvSpPr txBox="1"/>
          <p:nvPr/>
        </p:nvSpPr>
        <p:spPr>
          <a:xfrm>
            <a:off x="6584099" y="3466295"/>
            <a:ext cx="2523073" cy="32932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u="sng" dirty="0" smtClean="0">
                <a:solidFill>
                  <a:schemeClr val="accent2"/>
                </a:solidFill>
              </a:rPr>
              <a:t>Les institutions spécialisées : </a:t>
            </a:r>
          </a:p>
          <a:p>
            <a:pPr algn="ctr"/>
            <a:r>
              <a:rPr lang="fr-FR" sz="1400" b="1" u="sng" dirty="0" smtClean="0">
                <a:solidFill>
                  <a:schemeClr val="accent2"/>
                </a:solidFill>
              </a:rPr>
              <a:t>le système ONU</a:t>
            </a:r>
          </a:p>
          <a:p>
            <a:r>
              <a:rPr lang="fr-FR" sz="1200" dirty="0" smtClean="0"/>
              <a:t>(recherche à quoi servent ses organismes)</a:t>
            </a:r>
            <a:endParaRPr lang="fr-FR" sz="1200" dirty="0"/>
          </a:p>
          <a:p>
            <a:r>
              <a:rPr lang="fr-FR" sz="1200" dirty="0" smtClean="0"/>
              <a:t>PNUD :</a:t>
            </a:r>
          </a:p>
          <a:p>
            <a:endParaRPr lang="fr-FR" sz="1200" dirty="0" smtClean="0"/>
          </a:p>
          <a:p>
            <a:endParaRPr lang="fr-FR" sz="1200" dirty="0"/>
          </a:p>
          <a:p>
            <a:r>
              <a:rPr lang="fr-FR" sz="1200" dirty="0" smtClean="0"/>
              <a:t>UNESCO :</a:t>
            </a:r>
          </a:p>
          <a:p>
            <a:endParaRPr lang="fr-FR" sz="1200" dirty="0" smtClean="0"/>
          </a:p>
          <a:p>
            <a:endParaRPr lang="fr-FR" sz="1200" dirty="0"/>
          </a:p>
          <a:p>
            <a:r>
              <a:rPr lang="fr-FR" sz="1200" dirty="0" smtClean="0"/>
              <a:t>UNICEF :</a:t>
            </a:r>
          </a:p>
          <a:p>
            <a:endParaRPr lang="fr-FR" sz="1200" dirty="0"/>
          </a:p>
          <a:p>
            <a:r>
              <a:rPr lang="fr-FR" sz="1200" dirty="0" smtClean="0"/>
              <a:t>OMS :</a:t>
            </a:r>
          </a:p>
          <a:p>
            <a:endParaRPr lang="fr-FR" sz="1200" dirty="0"/>
          </a:p>
          <a:p>
            <a:r>
              <a:rPr lang="fr-FR" sz="1200" dirty="0" smtClean="0"/>
              <a:t>PAM :</a:t>
            </a:r>
          </a:p>
          <a:p>
            <a:endParaRPr lang="fr-FR" sz="1200" dirty="0"/>
          </a:p>
          <a:p>
            <a:r>
              <a:rPr lang="fr-FR" sz="1200" dirty="0" smtClean="0"/>
              <a:t>FMI :</a:t>
            </a:r>
          </a:p>
        </p:txBody>
      </p:sp>
      <p:cxnSp>
        <p:nvCxnSpPr>
          <p:cNvPr id="48" name="Connecteur droit avec flèche 47"/>
          <p:cNvCxnSpPr>
            <a:endCxn id="8202" idx="0"/>
          </p:cNvCxnSpPr>
          <p:nvPr/>
        </p:nvCxnSpPr>
        <p:spPr>
          <a:xfrm>
            <a:off x="7466873" y="2093316"/>
            <a:ext cx="1798" cy="2956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8837249" y="6451727"/>
            <a:ext cx="276038" cy="307777"/>
          </a:xfrm>
          <a:prstGeom prst="rect">
            <a:avLst/>
          </a:prstGeom>
          <a:noFill/>
        </p:spPr>
        <p:txBody>
          <a:bodyPr wrap="none" rtlCol="0">
            <a:spAutoFit/>
          </a:bodyPr>
          <a:lstStyle/>
          <a:p>
            <a:r>
              <a:rPr lang="fr-FR" sz="1400" dirty="0" smtClean="0"/>
              <a:t>5</a:t>
            </a:r>
            <a:endParaRPr lang="fr-FR" sz="1400" dirty="0"/>
          </a:p>
        </p:txBody>
      </p:sp>
    </p:spTree>
    <p:extLst>
      <p:ext uri="{BB962C8B-B14F-4D97-AF65-F5344CB8AC3E}">
        <p14:creationId xmlns:p14="http://schemas.microsoft.com/office/powerpoint/2010/main" val="369766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1119</Words>
  <Application>Microsoft Office PowerPoint</Application>
  <PresentationFormat>Affichage à l'écran (4:3)</PresentationFormat>
  <Paragraphs>212</Paragraphs>
  <Slides>5</Slides>
  <Notes>5</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Thème Office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Jérôme Dorilleau</dc:creator>
  <cp:lastModifiedBy>Jérôme Dorilleau</cp:lastModifiedBy>
  <cp:revision>1</cp:revision>
  <dcterms:created xsi:type="dcterms:W3CDTF">2012-04-23T12:47:41Z</dcterms:created>
  <dcterms:modified xsi:type="dcterms:W3CDTF">2012-04-23T12:49:50Z</dcterms:modified>
</cp:coreProperties>
</file>