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73" r:id="rId3"/>
    <p:sldId id="272" r:id="rId4"/>
    <p:sldId id="271" r:id="rId5"/>
    <p:sldId id="275" r:id="rId6"/>
    <p:sldId id="280" r:id="rId7"/>
    <p:sldId id="279" r:id="rId8"/>
    <p:sldId id="270" r:id="rId9"/>
    <p:sldId id="283" r:id="rId10"/>
    <p:sldId id="285" r:id="rId11"/>
    <p:sldId id="277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62" y="43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FF115-DC28-4A25-96FD-B6D3A215E193}" type="datetimeFigureOut">
              <a:rPr lang="fr-FR" smtClean="0"/>
              <a:t>12/03/2017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5FC61-2F5D-4973-9067-61FD34E62C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75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13F08-1D09-477D-B74B-61621AC7E72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80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13F08-1D09-477D-B74B-61621AC7E72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74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13F08-1D09-477D-B74B-61621AC7E72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095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67068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4027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5640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639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2912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4892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78774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252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0163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9057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684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12/03/2017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4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histoirencours.fr/quizz/Quizz6eme/le-monde-grec-antique-1-Web/main.html" TargetMode="External"/><Relationship Id="rId2" Type="http://schemas.openxmlformats.org/officeDocument/2006/relationships/hyperlink" Target="http://martial.berthot.free.fr/canalblog/sixieme/6equiz/6equizhistoire/6equizhistoire/racontermassalia/main.html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fr.educaplay.com/fr/activiteeducatives/1072003/la_cite_grecque.ht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histoirencours.fr/quizz/Quizz6eme/La-Grece-antique-Web/index.htm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palais bourbo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1341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visitgreece.gr/deployedFiles/StaticFiles/Photos/Generic%20Contents/Arxaiologikoi_xwroi/Parthenon_5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00" y="3140968"/>
            <a:ext cx="5638195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7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14847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2"/>
              </a:rPr>
              <a:t>http://martial.berthot.free.fr/canalblog/sixieme/6equiz/6equizhistoire/6equizhistoire/racontermassalia/main.html#</a:t>
            </a:r>
            <a:r>
              <a:rPr lang="fr-FR" dirty="0"/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1520" y="18864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</a:rPr>
              <a:t>Pour les plus rapides, vous pouvez réaliser les quiz suivants pour vérifier que vous avez bien retenu :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6464" y="27957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3"/>
              </a:rPr>
              <a:t>http://histoirencours.fr/quizz/Quizz6eme/le-monde-grec-antique-1-Web/main.html#</a:t>
            </a:r>
            <a:r>
              <a:rPr lang="fr-FR" dirty="0"/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7544" y="1571133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 la fondation de Marseille 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7544" y="28529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Sur les cités grecques :</a:t>
            </a:r>
          </a:p>
        </p:txBody>
      </p:sp>
    </p:spTree>
    <p:extLst>
      <p:ext uri="{BB962C8B-B14F-4D97-AF65-F5344CB8AC3E}">
        <p14:creationId xmlns:p14="http://schemas.microsoft.com/office/powerpoint/2010/main" val="427167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55" y="0"/>
            <a:ext cx="795309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1979712" y="1700808"/>
            <a:ext cx="535807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u="sng" dirty="0">
                <a:solidFill>
                  <a:srgbClr val="FF0000"/>
                </a:solidFill>
              </a:rPr>
              <a:t>Chapitre 4 : Le monde des cités grecques</a:t>
            </a:r>
          </a:p>
        </p:txBody>
      </p:sp>
    </p:spTree>
    <p:extLst>
      <p:ext uri="{BB962C8B-B14F-4D97-AF65-F5344CB8AC3E}">
        <p14:creationId xmlns:p14="http://schemas.microsoft.com/office/powerpoint/2010/main" val="38432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16632"/>
            <a:ext cx="557748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u="sng" dirty="0">
                <a:solidFill>
                  <a:srgbClr val="FF0000"/>
                </a:solidFill>
              </a:rPr>
              <a:t>I. Des cités autour de la mer Méditerranée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254" y="590061"/>
            <a:ext cx="748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Qu’est-ce qu’une cité grecque ? Où sont-elles construites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0844" y="1395487"/>
            <a:ext cx="814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</a:rPr>
              <a:t>Suivez le lien et réalisez l’exercice sur le plan d’une cité grecque.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2142481"/>
            <a:ext cx="914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Ensuite, sur la fiche réponse, </a:t>
            </a:r>
            <a:r>
              <a:rPr lang="fr-FR" sz="2000" u="sng" dirty="0">
                <a:solidFill>
                  <a:srgbClr val="00B050"/>
                </a:solidFill>
              </a:rPr>
              <a:t>décrivez en quelques phrases une cité grecque.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844" y="1758968"/>
            <a:ext cx="743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2"/>
              </a:rPr>
              <a:t>https://fr.educaplay.com/fr/activiteeducatives/1072003/la_cite_grecque.htm</a:t>
            </a:r>
            <a:r>
              <a:rPr lang="fr-FR" dirty="0"/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1520" y="933822"/>
            <a:ext cx="312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>
                <a:solidFill>
                  <a:srgbClr val="FF0000"/>
                </a:solidFill>
              </a:rPr>
              <a:t>1) Des dizaines de cités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13684"/>
            <a:ext cx="6759223" cy="42443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060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32656"/>
            <a:ext cx="8573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Où sont situées les cités grecques ? Comment y vivent les habitants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185" y="849135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http://histoirencours.fr/quizz/Quizz6eme/La-Grece-antique-Web/index.html</a:t>
            </a:r>
            <a:r>
              <a:rPr lang="fr-FR" dirty="0"/>
              <a:t> </a:t>
            </a:r>
          </a:p>
        </p:txBody>
      </p:sp>
      <p:pic>
        <p:nvPicPr>
          <p:cNvPr id="3074" name="Picture 2" descr="http://histoirencours.fr/quizz/Quizz6eme/La-Grece-antique-Web/medias/carte%20Gre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262612" cy="481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30830" y="4943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24209" y="400565"/>
            <a:ext cx="5965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Suivez le lien et répondez à toutes les questions du quiz</a:t>
            </a: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323195" y="1386382"/>
            <a:ext cx="553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>
                <a:solidFill>
                  <a:srgbClr val="00B050"/>
                </a:solidFill>
              </a:rPr>
              <a:t>Recopiez sur la fiche le texte de la réponse à la question 8</a:t>
            </a:r>
          </a:p>
        </p:txBody>
      </p:sp>
    </p:spTree>
    <p:extLst>
      <p:ext uri="{BB962C8B-B14F-4D97-AF65-F5344CB8AC3E}">
        <p14:creationId xmlns:p14="http://schemas.microsoft.com/office/powerpoint/2010/main" val="236115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861" y="3309713"/>
            <a:ext cx="3960440" cy="3139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>
                <a:solidFill>
                  <a:srgbClr val="00B050"/>
                </a:solidFill>
                <a:latin typeface="Calibri"/>
              </a:rPr>
              <a:t>Répondez sur la fiche à l’aide des documents de la page 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Où est située Phocée, la cité des Phocéens ?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quelles raisons ont-ils quitté leur cité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fr-FR" dirty="0">
                <a:solidFill>
                  <a:srgbClr val="00B050"/>
                </a:solidFill>
                <a:latin typeface="Calibri"/>
              </a:rPr>
              <a:t>Par où et comment ont-ils voyagé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fr-FR" dirty="0">
                <a:solidFill>
                  <a:srgbClr val="00B050"/>
                </a:solidFill>
                <a:latin typeface="Calibri"/>
              </a:rPr>
              <a:t>Chez quel peuple ont-ils débarqué ?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Copie de carte monde grec"/>
          <p:cNvPicPr>
            <a:picLocks noChangeAspect="1" noChangeArrowheads="1"/>
          </p:cNvPicPr>
          <p:nvPr/>
        </p:nvPicPr>
        <p:blipFill>
          <a:blip r:embed="rId3" cstate="print"/>
          <a:srcRect t="7796"/>
          <a:stretch>
            <a:fillRect/>
          </a:stretch>
        </p:blipFill>
        <p:spPr bwMode="auto">
          <a:xfrm>
            <a:off x="3982762" y="3309713"/>
            <a:ext cx="5148064" cy="3529423"/>
          </a:xfrm>
          <a:prstGeom prst="rect">
            <a:avLst/>
          </a:prstGeom>
          <a:noFill/>
          <a:ln w="9525" algn="in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7" descr="trière grecque"/>
          <p:cNvPicPr>
            <a:picLocks noChangeAspect="1" noChangeArrowheads="1"/>
          </p:cNvPicPr>
          <p:nvPr/>
        </p:nvPicPr>
        <p:blipFill>
          <a:blip r:embed="rId4" cstate="print"/>
          <a:srcRect t="11405"/>
          <a:stretch>
            <a:fillRect/>
          </a:stretch>
        </p:blipFill>
        <p:spPr bwMode="auto">
          <a:xfrm>
            <a:off x="6556794" y="5157192"/>
            <a:ext cx="360040" cy="24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7505421" y="4561213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Phocée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08445" y="4360589"/>
            <a:ext cx="104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Marseille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8" t="19950" b="53800"/>
          <a:stretch/>
        </p:blipFill>
        <p:spPr>
          <a:xfrm>
            <a:off x="-7911" y="487851"/>
            <a:ext cx="3960441" cy="259010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762" y="820505"/>
            <a:ext cx="5117029" cy="186345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6861" y="-89691"/>
            <a:ext cx="4932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>
                <a:solidFill>
                  <a:srgbClr val="FF0000"/>
                </a:solidFill>
              </a:rPr>
              <a:t>2) Des colonies en dehors de la Grèce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2309" y="487851"/>
            <a:ext cx="1087523" cy="276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6861" y="1124744"/>
            <a:ext cx="212062" cy="288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513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8234" y="0"/>
            <a:ext cx="89213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5) A l’aide de la reconstitution, montrez que Marseille, la cité créée par les Phocéens, est une cité grecque comme on l’a définie plus haut.  </a:t>
            </a:r>
          </a:p>
        </p:txBody>
      </p:sp>
      <p:pic>
        <p:nvPicPr>
          <p:cNvPr id="4" name="Image 3" descr="plan Marseille004.jpg"/>
          <p:cNvPicPr>
            <a:picLocks noChangeAspect="1"/>
          </p:cNvPicPr>
          <p:nvPr/>
        </p:nvPicPr>
        <p:blipFill>
          <a:blip r:embed="rId2" cstate="print"/>
          <a:srcRect r="1176"/>
          <a:stretch>
            <a:fillRect/>
          </a:stretch>
        </p:blipFill>
        <p:spPr>
          <a:xfrm>
            <a:off x="7845" y="1052736"/>
            <a:ext cx="9082086" cy="53967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2563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58718" cy="4896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44624"/>
            <a:ext cx="31022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</a:rPr>
              <a:t>Coller la fiche de travail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37596" y="6488668"/>
            <a:ext cx="294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Carte p. 71 du manuel Hâtier </a:t>
            </a:r>
          </a:p>
        </p:txBody>
      </p:sp>
    </p:spTree>
    <p:extLst>
      <p:ext uri="{BB962C8B-B14F-4D97-AF65-F5344CB8AC3E}">
        <p14:creationId xmlns:p14="http://schemas.microsoft.com/office/powerpoint/2010/main" val="18312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trière grecque"/>
          <p:cNvPicPr>
            <a:picLocks noChangeAspect="1" noChangeArrowheads="1"/>
          </p:cNvPicPr>
          <p:nvPr/>
        </p:nvPicPr>
        <p:blipFill>
          <a:blip r:embed="rId3" cstate="print"/>
          <a:srcRect t="11405"/>
          <a:stretch>
            <a:fillRect/>
          </a:stretch>
        </p:blipFill>
        <p:spPr bwMode="auto">
          <a:xfrm>
            <a:off x="-324544" y="7367"/>
            <a:ext cx="9851436" cy="6858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ZoneTexte 1"/>
          <p:cNvSpPr txBox="1"/>
          <p:nvPr/>
        </p:nvSpPr>
        <p:spPr>
          <a:xfrm>
            <a:off x="467544" y="352600"/>
            <a:ext cx="8136904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Consignes pour compléter la carte</a:t>
            </a:r>
          </a:p>
          <a:p>
            <a:pPr algn="ctr"/>
            <a:endParaRPr lang="fr-FR" sz="2400" b="1" u="sng" dirty="0"/>
          </a:p>
          <a:p>
            <a:r>
              <a:rPr lang="fr-FR" sz="2400" dirty="0">
                <a:solidFill>
                  <a:srgbClr val="00B050"/>
                </a:solidFill>
              </a:rPr>
              <a:t>A l’aide de la </a:t>
            </a:r>
            <a:r>
              <a:rPr lang="fr-FR" sz="2400" b="1" dirty="0">
                <a:solidFill>
                  <a:srgbClr val="00B050"/>
                </a:solidFill>
              </a:rPr>
              <a:t>carte p.71 :</a:t>
            </a:r>
          </a:p>
          <a:p>
            <a:endParaRPr lang="fr-FR" sz="2400" dirty="0">
              <a:solidFill>
                <a:srgbClr val="00B050"/>
              </a:solidFill>
            </a:endParaRPr>
          </a:p>
          <a:p>
            <a:r>
              <a:rPr lang="fr-FR" sz="2400" dirty="0">
                <a:solidFill>
                  <a:srgbClr val="00B050"/>
                </a:solidFill>
              </a:rPr>
              <a:t>- Localisez chaque photographie de la feuille. Ecrivez ensuite son numéro à peu près au bon endroit en rouge sur la carte.</a:t>
            </a:r>
          </a:p>
          <a:p>
            <a:endParaRPr lang="fr-FR" sz="2400" dirty="0">
              <a:solidFill>
                <a:srgbClr val="00B050"/>
              </a:solidFill>
            </a:endParaRPr>
          </a:p>
          <a:p>
            <a:r>
              <a:rPr lang="fr-FR" sz="2400" dirty="0">
                <a:solidFill>
                  <a:srgbClr val="00B050"/>
                </a:solidFill>
              </a:rPr>
              <a:t>-Ecrire sur les tirets en </a:t>
            </a:r>
            <a:r>
              <a:rPr lang="fr-FR" sz="2400" b="1" dirty="0">
                <a:solidFill>
                  <a:srgbClr val="00B050"/>
                </a:solidFill>
              </a:rPr>
              <a:t>bleu</a:t>
            </a:r>
            <a:r>
              <a:rPr lang="fr-FR" sz="2400" dirty="0">
                <a:solidFill>
                  <a:srgbClr val="00B050"/>
                </a:solidFill>
              </a:rPr>
              <a:t> les mers et les fleuves, en </a:t>
            </a:r>
            <a:r>
              <a:rPr lang="fr-FR" sz="2400" b="1" dirty="0">
                <a:solidFill>
                  <a:srgbClr val="00B050"/>
                </a:solidFill>
              </a:rPr>
              <a:t>rouge</a:t>
            </a:r>
            <a:r>
              <a:rPr lang="fr-FR" sz="2400" dirty="0">
                <a:solidFill>
                  <a:srgbClr val="00B050"/>
                </a:solidFill>
              </a:rPr>
              <a:t> les villes.</a:t>
            </a:r>
          </a:p>
          <a:p>
            <a:endParaRPr lang="fr-FR" sz="2400" dirty="0">
              <a:solidFill>
                <a:srgbClr val="00B050"/>
              </a:solidFill>
            </a:endParaRPr>
          </a:p>
          <a:p>
            <a:r>
              <a:rPr lang="fr-FR" sz="2400" dirty="0">
                <a:solidFill>
                  <a:srgbClr val="00B050"/>
                </a:solidFill>
              </a:rPr>
              <a:t>-Compléter la légende et colorier la Grèce et ses colonies avec les mêmes couleurs que sur la carte page 71.</a:t>
            </a:r>
          </a:p>
        </p:txBody>
      </p:sp>
    </p:spTree>
    <p:extLst>
      <p:ext uri="{BB962C8B-B14F-4D97-AF65-F5344CB8AC3E}">
        <p14:creationId xmlns:p14="http://schemas.microsoft.com/office/powerpoint/2010/main" val="1494242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Résultat de recherche d'images pour &quot;chersonèse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r="10185"/>
          <a:stretch/>
        </p:blipFill>
        <p:spPr bwMode="auto">
          <a:xfrm>
            <a:off x="-22613" y="1880518"/>
            <a:ext cx="2305750" cy="127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-17380" y="1582734"/>
            <a:ext cx="2267743" cy="3874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2. Vestige d'un temple à Chersonèse sur la mer Noire)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s://upload.wikimedia.org/wikipedia/commons/thumb/8/8d/Ephesus_-_Ancient_Greek_theatre.jpg/1280px-Ephesus_-_Ancient_Greek_theat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45" y="5191922"/>
            <a:ext cx="2485523" cy="16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mpurias (Esapgne)"/>
          <p:cNvPicPr>
            <a:picLocks noChangeAspect="1" noChangeArrowheads="1"/>
          </p:cNvPicPr>
          <p:nvPr/>
        </p:nvPicPr>
        <p:blipFill>
          <a:blip r:embed="rId5" cstate="print"/>
          <a:srcRect b="90"/>
          <a:stretch>
            <a:fillRect/>
          </a:stretch>
        </p:blipFill>
        <p:spPr bwMode="auto">
          <a:xfrm>
            <a:off x="0" y="3429000"/>
            <a:ext cx="2376487" cy="1800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0" name="Picture 6" descr="temple-zeus Cyrè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926349"/>
            <a:ext cx="2483768" cy="193165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2" name="Picture 8" descr="théâtre de Syracu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5214937"/>
            <a:ext cx="4030662" cy="16430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6" name="Picture 2" descr="Copie de carte monde grec"/>
          <p:cNvPicPr>
            <a:picLocks noChangeAspect="1" noChangeArrowheads="1"/>
          </p:cNvPicPr>
          <p:nvPr/>
        </p:nvPicPr>
        <p:blipFill>
          <a:blip r:embed="rId8" cstate="print"/>
          <a:srcRect t="7796"/>
          <a:stretch>
            <a:fillRect/>
          </a:stretch>
        </p:blipFill>
        <p:spPr bwMode="auto">
          <a:xfrm>
            <a:off x="2284875" y="404664"/>
            <a:ext cx="6859125" cy="470249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7" name="Picture 3" descr="temple de Ségest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339752" cy="153859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79512" y="0"/>
            <a:ext cx="2016224" cy="2880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1.Temple de Ségeste (Sicile)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108743" y="3545632"/>
            <a:ext cx="2267744" cy="28803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3. Vestige à Ampurias (Espagne)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107504" y="6492280"/>
            <a:ext cx="2232248" cy="36572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4.Temple de Zeus à Cyrène 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3131840" y="5301208"/>
            <a:ext cx="2160240" cy="287338"/>
          </a:xfrm>
          <a:prstGeom prst="rect">
            <a:avLst/>
          </a:prstGeom>
          <a:noFill/>
          <a:ln w="9525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5. Théâtre de Syracuse (</a:t>
            </a:r>
            <a:r>
              <a:rPr lang="fr-FR" sz="12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S</a:t>
            </a: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icile)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555776" y="116632"/>
            <a:ext cx="63367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/>
              <a:t>Le monde grec entre le IXème et le Vème siècle avant J.C.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886483" y="5146866"/>
            <a:ext cx="3016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771800" y="5517232"/>
            <a:ext cx="3016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051720" y="6309320"/>
            <a:ext cx="3016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835696" y="3861048"/>
            <a:ext cx="3016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907704" y="2132856"/>
            <a:ext cx="3016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979712" y="620688"/>
            <a:ext cx="3016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5831247" y="5152217"/>
            <a:ext cx="1944216" cy="432048"/>
          </a:xfrm>
          <a:prstGeom prst="rect">
            <a:avLst/>
          </a:prstGeom>
          <a:noFill/>
          <a:ln w="9525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6. </a:t>
            </a:r>
            <a:r>
              <a:rPr kumimoji="0" lang="fr-FR" sz="12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Le théâtre d’Ephèse au Sud de Phocée</a:t>
            </a: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138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</TotalTime>
  <Words>454</Words>
  <Application>Microsoft Office PowerPoint</Application>
  <PresentationFormat>Affichage à l'écran (4:3)</PresentationFormat>
  <Paragraphs>55</Paragraphs>
  <Slides>10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Jérôme DORILLEAU</dc:creator>
  <cp:lastModifiedBy>Jérôme DORILLEAU</cp:lastModifiedBy>
  <cp:revision>94</cp:revision>
  <dcterms:created xsi:type="dcterms:W3CDTF">2017-03-08T12:10:31Z</dcterms:created>
  <dcterms:modified xsi:type="dcterms:W3CDTF">2017-03-12T13:48:19Z</dcterms:modified>
</cp:coreProperties>
</file>