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58" r:id="rId7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949F786-F490-416F-96A1-C0CC687D21D0}" type="datetimeFigureOut">
              <a:rPr lang="fr-FR" smtClean="0"/>
              <a:pPr/>
              <a:t>13/02/2011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87C98F6-CE6B-4EEB-B9D3-68517C5273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98F6-CE6B-4EEB-B9D3-68517C52736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2358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</a:rPr>
              <a:t>I. Une population dynamique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Pourquoi la population américaine est-elle une des plus dynamiques du monde ?</a:t>
            </a: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3325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</a:rPr>
              <a:t>Géographie : LES ETATS-UNIS D’AMERIQUE</a:t>
            </a:r>
            <a:endParaRPr lang="fr-FR" sz="1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707904" y="1166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/>
              <a:t>Pourquoi les Etats-Unis sont-ils la première puissance mondiale ?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fr-FR" sz="14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Une population nombreuse</a:t>
            </a:r>
            <a:endParaRPr lang="fr-FR" sz="14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1052736"/>
            <a:ext cx="2846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</a:pPr>
            <a:r>
              <a:rPr lang="fr-FR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2) </a:t>
            </a:r>
            <a:r>
              <a:rPr lang="fr-FR" sz="14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Une population de migrants</a:t>
            </a:r>
            <a:endParaRPr lang="fr-FR" sz="1400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84168" y="1037347"/>
            <a:ext cx="280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fr-FR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3) 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Une population très urbaine</a:t>
            </a:r>
            <a:endParaRPr kumimoji="0" lang="fr-FR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15816" y="1412776"/>
            <a:ext cx="30598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Annexe 1</a:t>
            </a:r>
            <a:r>
              <a:rPr kumimoji="0" lang="fr-FR" sz="1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Pourquoi la population augmente-t-elle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Doc. 1 p. 232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Pourquoi la population hispanique est-elle forte dans le Sud-ouest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Doc. 2 p. 232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Quels groupes ethniques composent la population américaine ? Lequel baisse le plus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3645024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 smtClean="0"/>
              <a:t>Leçon</a:t>
            </a:r>
          </a:p>
          <a:p>
            <a:pPr algn="ctr"/>
            <a:endParaRPr lang="fr-FR" sz="1200" b="1" u="sng" dirty="0" smtClean="0"/>
          </a:p>
          <a:p>
            <a:pPr>
              <a:buFont typeface="Arial" pitchFamily="34" charset="0"/>
              <a:buChar char="•"/>
            </a:pPr>
            <a:r>
              <a:rPr lang="fr-FR" sz="1100" dirty="0" smtClean="0"/>
              <a:t>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Les Etats-Unis se sont peuplés avec des populations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immigrantes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 : Anglais et Africains aux XVIIe et XVIIIe siècles, Européens au XIXe. 1945</a:t>
            </a:r>
            <a:r>
              <a:rPr lang="fr-FR" sz="1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les immigrants viennent surtout d’Asie et d’Amérique latine.</a:t>
            </a:r>
          </a:p>
          <a:p>
            <a:pPr>
              <a:buFont typeface="Arial" pitchFamily="34" charset="0"/>
              <a:buChar char="•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 La population est composée à majorité de Blancs, mais les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minorités ethniques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représentent 32% : Noirs (12%), Hispaniques (13%), Asiatiques, Amérindiens. Ces communautés vivent souvent séparées (quartier mexicain ou quartier asiatique…). Les immigrés clandestins sont nombreux dans le Sud-ouest du pays.</a:t>
            </a:r>
          </a:p>
          <a:p>
            <a:pPr>
              <a:buFont typeface="Arial" pitchFamily="34" charset="0"/>
              <a:buChar char="•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 Les Américains se déplacent beaucoup. A l’intérieur du pays, les gens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migrent vers le Sud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(en Floride par ex.) et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vers l’Ouest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(en Californie) pour bénéficier d’un climat agréable et d’une économie dynamique.</a:t>
            </a: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endParaRPr lang="fr-FR" sz="11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7504" y="3645024"/>
            <a:ext cx="25557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 smtClean="0"/>
              <a:t>Leçon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309 millions </a:t>
            </a: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d’habitants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L’espace totalement urbanisé qui va de Boston à Washington s’appelle la 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mégalopole</a:t>
            </a: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                 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Croissance de la population est forte</a:t>
            </a:r>
            <a:r>
              <a:rPr kumimoji="0" lang="fr-FR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car </a:t>
            </a: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l’accroissement naturel plutôt élevé</a:t>
            </a:r>
            <a:r>
              <a:rPr kumimoji="0" lang="fr-FR" sz="1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forte immigration.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population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riche et développée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PIB/hab. et IDH très élevés.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Mais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grandes inégalités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grosse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 de la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pop. vit sous le seuil de pauvreté, alors que 1% détient 40 %des richesses.). Il y a très peu de protection sociale : les plus pauvres ont des difficultés pour se soigner ou se loger.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(voir les expulsions de leurs maisons de milliers de familles avec la crise de 2008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504" y="1393032"/>
            <a:ext cx="2736304" cy="2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Doc. 3 p.233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Où est concentrée la plus grande partie de la population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l’aide de la </a:t>
            </a:r>
            <a:r>
              <a: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carte 228</a:t>
            </a: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explique pourquoi certaines régions ont moins de 10 habitants par km²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Où est située la plus forte concentration de villes 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84168" y="3718679"/>
            <a:ext cx="288032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 smtClean="0"/>
              <a:t>Leçon</a:t>
            </a:r>
          </a:p>
          <a:p>
            <a:pPr algn="ctr"/>
            <a:endParaRPr lang="fr-FR" sz="1200" b="1" u="sng" dirty="0" smtClean="0"/>
          </a:p>
          <a:p>
            <a:pPr>
              <a:buFont typeface="Arial" pitchFamily="34" charset="0"/>
              <a:buChar char="•"/>
            </a:pPr>
            <a:r>
              <a:rPr lang="fr-FR" sz="1100" dirty="0" smtClean="0"/>
              <a:t>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80%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des Américains habitent en ville. 50 </a:t>
            </a:r>
            <a:r>
              <a:rPr lang="fr-FR" sz="1000" u="sng" dirty="0" smtClean="0">
                <a:latin typeface="Arial" pitchFamily="34" charset="0"/>
                <a:cs typeface="Arial" pitchFamily="34" charset="0"/>
              </a:rPr>
              <a:t>agglomérations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(une ville + sa banlieue) ont plus de 1 million d’habitants. Ce sont des métropoles.</a:t>
            </a:r>
          </a:p>
          <a:p>
            <a:pPr>
              <a:buFont typeface="Arial" pitchFamily="34" charset="0"/>
              <a:buChar char="•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u="sng" dirty="0" smtClean="0">
                <a:latin typeface="Arial" pitchFamily="34" charset="0"/>
                <a:cs typeface="Arial" pitchFamily="34" charset="0"/>
              </a:rPr>
              <a:t>Les métropoles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américaines sont organisées en auréoles : </a:t>
            </a:r>
          </a:p>
          <a:p>
            <a:pPr lvl="0">
              <a:buFont typeface="Wingdings" pitchFamily="2" charset="2"/>
              <a:buChar char="ü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Au centre, le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quartier des affaires (CBD),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comme Wall Street à New York.</a:t>
            </a:r>
          </a:p>
          <a:p>
            <a:pPr lvl="0">
              <a:buFont typeface="Wingdings" pitchFamily="2" charset="2"/>
              <a:buChar char="ü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Autour, des quartiers dégradés appelés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ghettos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, où vivent les populations pauvres.</a:t>
            </a:r>
          </a:p>
          <a:p>
            <a:pPr lvl="0">
              <a:buFont typeface="Wingdings" pitchFamily="2" charset="2"/>
              <a:buChar char="ü"/>
            </a:pPr>
            <a:r>
              <a:rPr lang="fr-FR" sz="1000" dirty="0" smtClean="0">
                <a:latin typeface="Arial" pitchFamily="34" charset="0"/>
                <a:cs typeface="Arial" pitchFamily="34" charset="0"/>
              </a:rPr>
              <a:t>Enfin, une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banlieue pavillonnaire 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très étendue habitée par une population aisée ou moyennement riche. Dans ces banlieues, on trouve de + en + les emplois et les service.</a:t>
            </a:r>
          </a:p>
          <a:p>
            <a:pPr lvl="0"/>
            <a:r>
              <a:rPr lang="fr-FR" sz="1000" u="sng" dirty="0" smtClean="0">
                <a:latin typeface="Arial" pitchFamily="34" charset="0"/>
                <a:cs typeface="Arial" pitchFamily="34" charset="0"/>
              </a:rPr>
              <a:t>Une métropole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(p.234): </a:t>
            </a:r>
          </a:p>
          <a:p>
            <a:pPr lvl="0"/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fr-FR" sz="1000" dirty="0" smtClean="0"/>
          </a:p>
          <a:p>
            <a:pPr lvl="0"/>
            <a:endParaRPr lang="fr-FR" sz="10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6228185" y="1412776"/>
            <a:ext cx="2736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latin typeface="Arial" pitchFamily="34" charset="0"/>
                <a:cs typeface="Arial" pitchFamily="34" charset="0"/>
              </a:rPr>
              <a:t>Identifie sur le plan et la photo </a:t>
            </a:r>
            <a:r>
              <a:rPr lang="fr-FR" sz="1000" b="1" i="1" dirty="0" smtClean="0">
                <a:latin typeface="Arial" pitchFamily="34" charset="0"/>
                <a:cs typeface="Arial" pitchFamily="34" charset="0"/>
              </a:rPr>
              <a:t>p.235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 les différentes parties de Chicago.</a:t>
            </a:r>
          </a:p>
          <a:p>
            <a:r>
              <a:rPr lang="fr-FR" sz="1000" b="1" u="sng" dirty="0" smtClean="0">
                <a:latin typeface="Arial" pitchFamily="34" charset="0"/>
                <a:cs typeface="Arial" pitchFamily="34" charset="0"/>
              </a:rPr>
              <a:t>Docs 3 et 5 p. 235 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Quel paysage y a-t-il dans un CBD? </a:t>
            </a:r>
          </a:p>
          <a:p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i="1" dirty="0" smtClean="0">
                <a:latin typeface="Arial" pitchFamily="34" charset="0"/>
                <a:cs typeface="Arial" pitchFamily="34" charset="0"/>
              </a:rPr>
              <a:t>Nomme le type d’activités que l’on y trouve :</a:t>
            </a:r>
          </a:p>
          <a:p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endParaRPr lang="fr-FR" sz="1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b="1" u="sng" dirty="0" smtClean="0">
                <a:latin typeface="Arial" pitchFamily="34" charset="0"/>
                <a:cs typeface="Arial" pitchFamily="34" charset="0"/>
              </a:rPr>
              <a:t>Docs 1 et 2 p. 234 :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i="1" dirty="0" smtClean="0">
                <a:latin typeface="Arial" pitchFamily="34" charset="0"/>
                <a:cs typeface="Arial" pitchFamily="34" charset="0"/>
              </a:rPr>
              <a:t>Quel est l’habitat de cette banlieue ?</a:t>
            </a:r>
          </a:p>
          <a:p>
            <a:endParaRPr lang="fr-FR" sz="1000" b="1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000" i="1" dirty="0" smtClean="0">
                <a:latin typeface="Arial" pitchFamily="34" charset="0"/>
                <a:cs typeface="Arial" pitchFamily="34" charset="0"/>
              </a:rPr>
              <a:t>Quelles activités se sont installées?</a:t>
            </a:r>
          </a:p>
          <a:p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endParaRPr lang="fr-FR" sz="1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-94828" y="3919364"/>
            <a:ext cx="5877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3001516" y="3919364"/>
            <a:ext cx="5877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COURS\6ème 2009-2011\quadr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712968" cy="32639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4711"/>
            <a:ext cx="4499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ressources immenses du territoire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3429000"/>
            <a:ext cx="3491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fr-FR" sz="11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ème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Etat le plus vaste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 monde (9,4millions de km²). Les ressources du territoire sont énormes.</a:t>
            </a:r>
            <a:endParaRPr kumimoji="0" lang="fr-FR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erres agricoles immenses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(ex.: les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grandes plaines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dans le centre du pays) et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climat très divers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productions nombreuses et diversifiées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premier producteur mondial de produits comme le maïs, le soja, la viande bovine, les volailles etc. </a:t>
            </a:r>
            <a:endParaRPr kumimoji="0" lang="fr-FR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grands fleuves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comme le Mississipi permettent l’irrigation et l’hydroélectricité. </a:t>
            </a:r>
            <a:endParaRPr kumimoji="0" lang="fr-FR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Ressources du sous-sol sont nombreuses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hydrocarbures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(Texas, Alaska, Golfe du Mexique), charbon,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minerais et métaux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divers. Le pays est le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premier consommateur d’énergie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 monde. Il importe donc beaucoup d’hydrocarbures. </a:t>
            </a:r>
            <a:endParaRPr kumimoji="0" lang="fr-FR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Moyens de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transport sont très développés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(routes, voies ferrées, aéroports très nombreux). </a:t>
            </a:r>
          </a:p>
        </p:txBody>
      </p:sp>
      <p:sp>
        <p:nvSpPr>
          <p:cNvPr id="1028" name="AutoShape 4" descr="D:\COURS\3%C3%A8me 2008-2011\HG 3e (D)\mm-preview\manuels\1\fjbv3t1h7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:\COURS\3%C3%A8me 2008-2011\HG 3e (D)\mm-preview\manuels\1\fjbv3t1h7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D:\COURS\3ème 2008-2011\Géographie 3ème\USA\fjbv3t1h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1" y="3429000"/>
            <a:ext cx="4937691" cy="31683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620688"/>
            <a:ext cx="2754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dirty="0" smtClean="0"/>
              <a:t>Répondre aux questions p. 230 du livre</a:t>
            </a:r>
            <a:r>
              <a:rPr lang="fr-FR" sz="1200" b="1" dirty="0" smtClean="0"/>
              <a:t> :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332656"/>
            <a:ext cx="3977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Quel rôle le territoire a-t-il dans la puissance des Etats-Unis ?</a:t>
            </a:r>
            <a:endParaRPr lang="fr-FR" sz="1200" dirty="0"/>
          </a:p>
        </p:txBody>
      </p:sp>
      <p:sp>
        <p:nvSpPr>
          <p:cNvPr id="10" name="Flèche droite à entaille 9"/>
          <p:cNvSpPr/>
          <p:nvPr/>
        </p:nvSpPr>
        <p:spPr>
          <a:xfrm>
            <a:off x="179512" y="6309320"/>
            <a:ext cx="360040" cy="216024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6165304"/>
            <a:ext cx="30243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La puissance des USA peut s’appuyer sur un territoire vaste, riche en ressources et très bien exploité par la population.</a:t>
            </a:r>
            <a:endParaRPr lang="fr-FR" sz="1100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6136" y="6596390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Carte p. 228</a:t>
            </a:r>
            <a:endParaRPr lang="fr-FR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2998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III. </a:t>
            </a:r>
            <a:r>
              <a:rPr lang="fr-FR" sz="1400" b="1" u="sng" dirty="0" smtClean="0">
                <a:solidFill>
                  <a:srgbClr val="FF0000"/>
                </a:solidFill>
              </a:rPr>
              <a:t>La </a:t>
            </a:r>
            <a:r>
              <a:rPr lang="fr-FR" sz="1400" b="1" u="sng" dirty="0" smtClean="0">
                <a:solidFill>
                  <a:srgbClr val="FF0000"/>
                </a:solidFill>
              </a:rPr>
              <a:t>plus grande puissance mondiale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404664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Pourquoi les Etats-Unis sont-ils </a:t>
            </a:r>
            <a:r>
              <a:rPr lang="fr-FR" sz="1200" dirty="0" smtClean="0"/>
              <a:t>la </a:t>
            </a:r>
            <a:r>
              <a:rPr lang="fr-FR" sz="1200" dirty="0" smtClean="0"/>
              <a:t>plus grande puissance mondiale ?</a:t>
            </a: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179512" y="692696"/>
            <a:ext cx="3004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A. </a:t>
            </a:r>
            <a:r>
              <a:rPr lang="fr-FR" sz="1400" b="1" u="sng" dirty="0" smtClean="0">
                <a:solidFill>
                  <a:srgbClr val="FF0000"/>
                </a:solidFill>
              </a:rPr>
              <a:t>La </a:t>
            </a:r>
            <a:r>
              <a:rPr lang="fr-FR" sz="1400" b="1" u="sng" dirty="0" smtClean="0">
                <a:solidFill>
                  <a:srgbClr val="FF0000"/>
                </a:solidFill>
              </a:rPr>
              <a:t>première puissance économique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75856" y="692696"/>
            <a:ext cx="288032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fr-FR" sz="11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pays capitaliste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Etats-Unis = pays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capitaliste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où sont mis en avant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l’esprit d’entreprise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la réussite personnelle par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l’enrichissement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Chaque américain pauvre rêve de devenir riche, d’être un </a:t>
            </a:r>
            <a:r>
              <a:rPr kumimoji="0" lang="fr-F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 made man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comme Henry Ford,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Mark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Zuckerberg</a:t>
            </a:r>
            <a:r>
              <a:rPr lang="fr-FR" sz="1100" dirty="0" smtClean="0"/>
              <a:t>,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Bill Gates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L’Etat intervient très peu dans la vie des gens : il laisse libre chacun de s’enrichir mais aussi de rester pauvre. 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188640"/>
            <a:ext cx="2736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fr-FR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puissance éco complète </a:t>
            </a:r>
          </a:p>
          <a:p>
            <a:pPr>
              <a:buFont typeface="Arial" pitchFamily="34" charset="0"/>
              <a:buChar char="•"/>
            </a:pP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 PIB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USA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est le plus élevé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monde. Ils sont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en tête dans tous les secteurs de l’économie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 : l’agriculture, l’industrie et les services. </a:t>
            </a: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L’industrie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reste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très puissante, mais la richesse du pays vient maintenant plus des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services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(banque, commerce, …). </a:t>
            </a:r>
          </a:p>
          <a:p>
            <a:pPr>
              <a:buFont typeface="Arial" pitchFamily="34" charset="0"/>
              <a:buChar char="•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 Certains secteurs industriels sont en crise comme l’automobile. </a:t>
            </a:r>
            <a:r>
              <a:rPr lang="fr-FR" sz="1100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General Motors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était au bord de la faillite en 2008. USA  achètent beaucoup de produits en Asie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Grâce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aux investissements dans la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, leurs activités de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haute technologie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sont en pointe dans des domaines comme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l’informatique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l’aéronautique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avec des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grandes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firmes multinationales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(Microsoft, Boeing, Google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…).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91672" y="3717032"/>
            <a:ext cx="29523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 </a:t>
            </a:r>
            <a:r>
              <a:rPr lang="fr-FR" sz="1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puissance financière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dollar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est la monnaie qui sert le plus dans le commerce mondial. La bourse de 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Wall Street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à New York a un rôle mondial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Les Etats-Unis investissent beaucoup d’argent à l’étranger souvent en créant des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filiales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leurs grandes entreprises ( ex.: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 Donald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HP…). Une crise financière aux Etats-Unis a des conséquences partout dans le monde comme en 2008.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entreprises euro. et japonaises investissent aussi beaucoup aux USA pour pouvoir vendre leurs produits aux riches américains (Toyota,</a:t>
            </a:r>
            <a:r>
              <a:rPr kumimoji="0" lang="fr-FR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Danone, L’Oréal).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1100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2951820" y="3392996"/>
            <a:ext cx="6408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23528" y="3645024"/>
            <a:ext cx="590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275856" y="2780928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75856" y="692696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980728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Annexe 2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Quelle est la part des USA dans la richesse produite dans le monde ?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844824"/>
            <a:ext cx="2771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Doc. 4 p. 237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Quelle est la part du Dollar dans les échanges mondiaux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b="1" u="sng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Doc</a:t>
            </a:r>
            <a:r>
              <a:rPr lang="fr-FR" sz="1100" b="1" u="sng" dirty="0" smtClean="0">
                <a:latin typeface="Arial" pitchFamily="34" charset="0"/>
                <a:cs typeface="Arial" pitchFamily="34" charset="0"/>
              </a:rPr>
              <a:t>. 3 p. 237 </a:t>
            </a:r>
            <a:r>
              <a:rPr lang="fr-FR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Où les Américains investissent-ils le plus de capitaux ? </a:t>
            </a: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Qui 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investit le plus aux Etats-Unis ?</a:t>
            </a: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4005064"/>
            <a:ext cx="295232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Annexe 3</a:t>
            </a:r>
            <a:r>
              <a:rPr kumimoji="0" lang="fr-FR" sz="11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Comment a évolué le commerce des Etats-Unis depuis 1965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Quelle est  la part des USA dans le commerce mondial 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Comment ont évolué les importations par rapport aux exportations ?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347864" y="2924944"/>
            <a:ext cx="2664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Doc. 3 à 7 p. 239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Trouve dans les documents</a:t>
            </a:r>
            <a:r>
              <a:rPr kumimoji="0" lang="fr-FR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différents éléments qui expliquent la réussite économique des Etats-Unis :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2194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B. </a:t>
            </a:r>
            <a:r>
              <a:rPr lang="fr-FR" sz="1400" b="1" u="sng" dirty="0" smtClean="0">
                <a:solidFill>
                  <a:srgbClr val="FF0000"/>
                </a:solidFill>
              </a:rPr>
              <a:t>Une </a:t>
            </a:r>
            <a:r>
              <a:rPr lang="fr-FR" sz="1400" b="1" u="sng" dirty="0" smtClean="0">
                <a:solidFill>
                  <a:srgbClr val="FF0000"/>
                </a:solidFill>
              </a:rPr>
              <a:t>puissance culturelle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896" y="116632"/>
            <a:ext cx="3752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C. </a:t>
            </a:r>
            <a:r>
              <a:rPr lang="fr-FR" sz="1400" b="1" u="sng" dirty="0" smtClean="0">
                <a:solidFill>
                  <a:srgbClr val="FF0000"/>
                </a:solidFill>
              </a:rPr>
              <a:t>Une </a:t>
            </a:r>
            <a:r>
              <a:rPr lang="fr-FR" sz="1400" b="1" u="sng" dirty="0" smtClean="0">
                <a:solidFill>
                  <a:srgbClr val="FF0000"/>
                </a:solidFill>
              </a:rPr>
              <a:t>puissance politique et militaire mondiale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476672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Annexe 4 </a:t>
            </a:r>
            <a:r>
              <a:rPr lang="fr-FR" sz="1100" b="1" dirty="0" smtClean="0"/>
              <a:t>: </a:t>
            </a:r>
          </a:p>
          <a:p>
            <a:r>
              <a:rPr lang="fr-FR" sz="1100" dirty="0" smtClean="0"/>
              <a:t>Quelle est la part des films américains dans la fréquentation des cinémas français ?</a:t>
            </a:r>
          </a:p>
          <a:p>
            <a:endParaRPr lang="fr-FR" sz="1100" dirty="0" smtClean="0"/>
          </a:p>
          <a:p>
            <a:r>
              <a:rPr lang="fr-FR" sz="1100" dirty="0" smtClean="0"/>
              <a:t>Qu’est-ce qui explique cette situation selon toi ?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215516" y="3392996"/>
            <a:ext cx="6408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512" y="1988840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Pour les trois domaines culturels suivants, cherche et trouve des arguments montrant que les Etats-Unis ont une influence sur le monde entier :</a:t>
            </a:r>
          </a:p>
          <a:p>
            <a:endParaRPr lang="fr-FR" sz="1100" dirty="0" smtClean="0"/>
          </a:p>
          <a:p>
            <a:pPr>
              <a:buFont typeface="Arial" pitchFamily="34" charset="0"/>
              <a:buChar char="•"/>
            </a:pPr>
            <a:r>
              <a:rPr lang="fr-FR" sz="1100" dirty="0" smtClean="0"/>
              <a:t> Musique :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 smtClean="0"/>
          </a:p>
          <a:p>
            <a:pPr>
              <a:buFont typeface="Arial" pitchFamily="34" charset="0"/>
              <a:buChar char="•"/>
            </a:pPr>
            <a:r>
              <a:rPr lang="fr-FR" sz="1100" dirty="0" smtClean="0"/>
              <a:t> Télévision :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 smtClean="0"/>
          </a:p>
          <a:p>
            <a:pPr>
              <a:buFont typeface="Arial" pitchFamily="34" charset="0"/>
              <a:buChar char="•"/>
            </a:pPr>
            <a:r>
              <a:rPr lang="fr-FR" sz="1100" dirty="0" smtClean="0"/>
              <a:t> Alimentation, mode de vie : </a:t>
            </a:r>
            <a:endParaRPr lang="fr-FR" sz="11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7504" y="5288578"/>
            <a:ext cx="33123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Partout, la culture américaine se superpose à la culture des autres pays. Sans faire disparaître les modes de vie des habitants de chaque pays, on remarque une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américanisation de la planète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certains éléments de </a:t>
            </a:r>
            <a:r>
              <a:rPr kumimoji="0" lang="fr-F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l’American </a:t>
            </a:r>
            <a:r>
              <a:rPr kumimoji="0" lang="fr-FR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</a:t>
            </a:r>
            <a:r>
              <a:rPr kumimoji="0" lang="fr-FR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life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s’impose comme le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fast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l’anglais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parlé partout dans le monde, les films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d’Hollywood</a:t>
            </a:r>
            <a:r>
              <a:rPr kumimoji="0" lang="fr-F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etc.</a:t>
            </a: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40466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Répondre aux questions page 243 (remplacer le document 4 par l’annexe 5):</a:t>
            </a:r>
            <a:endParaRPr lang="fr-FR" sz="1200" dirty="0"/>
          </a:p>
        </p:txBody>
      </p:sp>
      <p:pic>
        <p:nvPicPr>
          <p:cNvPr id="12" name="Picture 8" descr="D:\COURS\6ème 2009-2011\quadrillage.jpg"/>
          <p:cNvPicPr>
            <a:picLocks noChangeAspect="1" noChangeArrowheads="1"/>
          </p:cNvPicPr>
          <p:nvPr/>
        </p:nvPicPr>
        <p:blipFill>
          <a:blip r:embed="rId2" cstate="print"/>
          <a:srcRect l="41322"/>
          <a:stretch>
            <a:fillRect/>
          </a:stretch>
        </p:blipFill>
        <p:spPr bwMode="auto">
          <a:xfrm>
            <a:off x="3563888" y="620688"/>
            <a:ext cx="5112568" cy="3263900"/>
          </a:xfrm>
          <a:prstGeom prst="rect">
            <a:avLst/>
          </a:prstGeom>
          <a:noFill/>
        </p:spPr>
      </p:pic>
      <p:pic>
        <p:nvPicPr>
          <p:cNvPr id="13" name="Picture 8" descr="D:\COURS\6ème 2009-2011\quadrillage.jpg"/>
          <p:cNvPicPr>
            <a:picLocks noChangeAspect="1" noChangeArrowheads="1"/>
          </p:cNvPicPr>
          <p:nvPr/>
        </p:nvPicPr>
        <p:blipFill>
          <a:blip r:embed="rId2" cstate="print"/>
          <a:srcRect l="41322" t="17649"/>
          <a:stretch>
            <a:fillRect/>
          </a:stretch>
        </p:blipFill>
        <p:spPr bwMode="auto">
          <a:xfrm>
            <a:off x="3563888" y="3861048"/>
            <a:ext cx="5112568" cy="268783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491880" y="2996952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A l’aide des documents p. 242-243 et des réponses aux questions, rédige un </a:t>
            </a:r>
            <a:r>
              <a:rPr lang="fr-FR" sz="1100" dirty="0" smtClean="0"/>
              <a:t>paragraphe </a:t>
            </a:r>
            <a:r>
              <a:rPr lang="fr-FR" sz="1100" dirty="0" smtClean="0"/>
              <a:t>d’une </a:t>
            </a:r>
            <a:r>
              <a:rPr lang="fr-FR" sz="1100" dirty="0" smtClean="0"/>
              <a:t>dizaine de lignes </a:t>
            </a:r>
            <a:r>
              <a:rPr lang="fr-FR" sz="1100" b="1" u="sng" dirty="0" smtClean="0"/>
              <a:t>sur la puissance militaire et politique</a:t>
            </a:r>
            <a:r>
              <a:rPr lang="fr-FR" sz="1100" u="sng" dirty="0" smtClean="0"/>
              <a:t> </a:t>
            </a:r>
            <a:r>
              <a:rPr lang="fr-FR" sz="1100" b="1" u="sng" dirty="0" smtClean="0"/>
              <a:t>des Etats-Unis</a:t>
            </a:r>
            <a:r>
              <a:rPr lang="fr-FR" sz="1100" u="sng" dirty="0" smtClean="0"/>
              <a:t> </a:t>
            </a:r>
            <a:r>
              <a:rPr lang="fr-FR" sz="1100" b="1" dirty="0" smtClean="0"/>
              <a:t>: 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563888" y="6237312"/>
            <a:ext cx="5078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Une puissance contestée </a:t>
            </a:r>
            <a:r>
              <a:rPr lang="fr-FR" sz="1100" dirty="0" smtClean="0"/>
              <a:t>: attentats terroristes (ex. du 11/9/2001, antiaméricanisme.</a:t>
            </a:r>
          </a:p>
          <a:p>
            <a:r>
              <a:rPr lang="fr-FR" sz="1100" dirty="0" smtClean="0"/>
              <a:t>Montée de nouvelles puissances comme la Chine.</a:t>
            </a:r>
            <a:endParaRPr lang="fr-FR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COURS\3ème 2008-2011\Géographie 3ème\USA\carte synthèse USA.jpg"/>
          <p:cNvPicPr>
            <a:picLocks noChangeAspect="1" noChangeArrowheads="1"/>
          </p:cNvPicPr>
          <p:nvPr/>
        </p:nvPicPr>
        <p:blipFill>
          <a:blip r:embed="rId2" cstate="print"/>
          <a:srcRect l="1955" t="5019" r="9262" b="1867"/>
          <a:stretch>
            <a:fillRect/>
          </a:stretch>
        </p:blipFill>
        <p:spPr bwMode="auto">
          <a:xfrm>
            <a:off x="251520" y="404664"/>
            <a:ext cx="8280920" cy="63367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116632"/>
            <a:ext cx="315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IV. </a:t>
            </a:r>
            <a:r>
              <a:rPr lang="fr-FR" sz="1400" b="1" u="sng" dirty="0" smtClean="0">
                <a:solidFill>
                  <a:srgbClr val="FF0000"/>
                </a:solidFill>
              </a:rPr>
              <a:t>L’organisation du territoire américain</a:t>
            </a:r>
            <a:endParaRPr lang="fr-FR" sz="1400" b="1" u="sng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64288" y="1340768"/>
            <a:ext cx="18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Complète la carte avec l’aide de la page 248 !</a:t>
            </a:r>
            <a:endParaRPr lang="fr-FR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3312368" cy="39857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u="sng" dirty="0" smtClean="0"/>
              <a:t>Annexe </a:t>
            </a:r>
            <a:r>
              <a:rPr lang="fr-FR" sz="1100" b="1" dirty="0" smtClean="0"/>
              <a:t>1 : L'évolution démographique aux Etats-Unis</a:t>
            </a:r>
          </a:p>
          <a:p>
            <a:r>
              <a:rPr lang="fr-FR" sz="1100" dirty="0" smtClean="0"/>
              <a:t>" Avec une population en hausse de 1 % par an,</a:t>
            </a:r>
            <a:br>
              <a:rPr lang="fr-FR" sz="1100" dirty="0" smtClean="0"/>
            </a:br>
            <a:r>
              <a:rPr lang="fr-FR" sz="1100" dirty="0" smtClean="0"/>
              <a:t>les États-Unis connaissent la plus forte progression</a:t>
            </a:r>
            <a:br>
              <a:rPr lang="fr-FR" sz="1100" dirty="0" smtClean="0"/>
            </a:br>
            <a:r>
              <a:rPr lang="fr-FR" sz="1100" dirty="0" smtClean="0"/>
              <a:t>démographique de tous les pays industrialisés. Alors</a:t>
            </a:r>
            <a:br>
              <a:rPr lang="fr-FR" sz="1100" dirty="0" smtClean="0"/>
            </a:br>
            <a:r>
              <a:rPr lang="fr-FR" sz="1100" dirty="0" smtClean="0"/>
              <a:t>que de nombreux pays européens doivent faire face à</a:t>
            </a:r>
            <a:br>
              <a:rPr lang="fr-FR" sz="1100" dirty="0" smtClean="0"/>
            </a:br>
            <a:r>
              <a:rPr lang="fr-FR" sz="1100" dirty="0" smtClean="0"/>
              <a:t>une population déclinante, la population américaine</a:t>
            </a:r>
            <a:br>
              <a:rPr lang="fr-FR" sz="1100" dirty="0" smtClean="0"/>
            </a:br>
            <a:r>
              <a:rPr lang="fr-FR" sz="1100" dirty="0" smtClean="0"/>
              <a:t>augmente aussi vite, voire plus vite que beaucoup de</a:t>
            </a:r>
            <a:br>
              <a:rPr lang="fr-FR" sz="1100" dirty="0" smtClean="0"/>
            </a:br>
            <a:r>
              <a:rPr lang="fr-FR" sz="1100" dirty="0" smtClean="0"/>
              <a:t>régions en voie de développement. De 296 millions</a:t>
            </a:r>
            <a:br>
              <a:rPr lang="fr-FR" sz="1100" dirty="0" smtClean="0"/>
            </a:br>
            <a:r>
              <a:rPr lang="fr-FR" sz="1100" dirty="0" smtClean="0"/>
              <a:t>d'habitants en 2005, elle est passée à 300 millions en</a:t>
            </a:r>
            <a:br>
              <a:rPr lang="fr-FR" sz="1100" dirty="0" smtClean="0"/>
            </a:br>
            <a:r>
              <a:rPr lang="fr-FR" sz="1100" dirty="0" smtClean="0"/>
              <a:t>2006 et devrait atteindre les 450 millions en 2050.</a:t>
            </a:r>
            <a:br>
              <a:rPr lang="fr-FR" sz="1100" dirty="0" smtClean="0"/>
            </a:br>
            <a:r>
              <a:rPr lang="fr-FR" sz="1100" dirty="0" smtClean="0"/>
              <a:t>La forte progression de la population américaine</a:t>
            </a:r>
            <a:br>
              <a:rPr lang="fr-FR" sz="1100" dirty="0" smtClean="0"/>
            </a:br>
            <a:r>
              <a:rPr lang="fr-FR" sz="1100" dirty="0" smtClean="0"/>
              <a:t>est due à la fois à la fécondité et à l'immigration. Aux</a:t>
            </a:r>
            <a:br>
              <a:rPr lang="fr-FR" sz="1100" dirty="0" smtClean="0"/>
            </a:br>
            <a:r>
              <a:rPr lang="fr-FR" sz="1100" dirty="0" smtClean="0"/>
              <a:t>États-Unis, la fécondité, largement plus élevée qu'en</a:t>
            </a:r>
            <a:br>
              <a:rPr lang="fr-FR" sz="1100" dirty="0" smtClean="0"/>
            </a:br>
            <a:r>
              <a:rPr lang="fr-FR" sz="1100" dirty="0" smtClean="0"/>
              <a:t>Europe, est en moyenne de deux enfants par femme</a:t>
            </a:r>
            <a:br>
              <a:rPr lang="fr-FR" sz="1100" dirty="0" smtClean="0"/>
            </a:br>
            <a:r>
              <a:rPr lang="fr-FR" sz="1100" dirty="0" smtClean="0"/>
              <a:t>et 1,2 million d'immigrants arrivent chaque année</a:t>
            </a:r>
            <a:br>
              <a:rPr lang="fr-FR" sz="1100" dirty="0" smtClean="0"/>
            </a:br>
            <a:r>
              <a:rPr lang="fr-FR" sz="1100" dirty="0" smtClean="0"/>
              <a:t>dans le pays.</a:t>
            </a:r>
            <a:br>
              <a:rPr lang="fr-FR" sz="1100" dirty="0" smtClean="0"/>
            </a:br>
            <a:r>
              <a:rPr lang="fr-FR" sz="1100" dirty="0" smtClean="0"/>
              <a:t>Entre 2000 et 2005, la population américaine s'est</a:t>
            </a:r>
            <a:br>
              <a:rPr lang="fr-FR" sz="1100" dirty="0" smtClean="0"/>
            </a:br>
            <a:r>
              <a:rPr lang="fr-FR" sz="1100" dirty="0" smtClean="0"/>
              <a:t>enrichie ainsi de près de 15 millions de personnes, dont</a:t>
            </a:r>
            <a:br>
              <a:rPr lang="fr-FR" sz="1100" dirty="0" smtClean="0"/>
            </a:br>
            <a:r>
              <a:rPr lang="fr-FR" sz="1100" dirty="0" smtClean="0"/>
              <a:t>8,6 millions (57 %) par croissance naturelle (naissances</a:t>
            </a:r>
            <a:br>
              <a:rPr lang="fr-FR" sz="1100" dirty="0" smtClean="0"/>
            </a:br>
            <a:r>
              <a:rPr lang="fr-FR" sz="1100" dirty="0" smtClean="0"/>
              <a:t>moins décès) et 6,3 millions (42 %) par immigration,</a:t>
            </a:r>
            <a:br>
              <a:rPr lang="fr-FR" sz="1100" dirty="0" smtClean="0"/>
            </a:br>
            <a:r>
              <a:rPr lang="fr-FR" sz="1100" dirty="0" smtClean="0"/>
              <a:t>légale ou clandestine. "</a:t>
            </a:r>
            <a:br>
              <a:rPr lang="fr-FR" sz="1100" dirty="0" smtClean="0"/>
            </a:br>
            <a:r>
              <a:rPr lang="fr-FR" sz="1100" i="1" dirty="0" smtClean="0"/>
              <a:t>D'après le Bureau du recensement américain, 2006.</a:t>
            </a:r>
            <a:endParaRPr lang="fr-FR" sz="1100" i="1" dirty="0"/>
          </a:p>
        </p:txBody>
      </p:sp>
      <p:sp>
        <p:nvSpPr>
          <p:cNvPr id="2052" name="AutoShape 4" descr="D:\COURS\3%C3%A8me 2008-2011\HG 3e (D)\mm-preview\manuels\1\879962d37f0000010408a8b659df33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 descr="D:\COURS\3ème 2008-2011\Géographie 3ème\USA\docs livre\P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496318" cy="213573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1520" y="4293096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Annexe 2 :</a:t>
            </a:r>
            <a:endParaRPr lang="fr-FR" sz="1100" b="1" u="sng" dirty="0"/>
          </a:p>
        </p:txBody>
      </p:sp>
      <p:sp>
        <p:nvSpPr>
          <p:cNvPr id="2055" name="AutoShape 7" descr="D:\COURS\3%C3%A8me 2008-2011\HG 3e (D)\mm-preview\manuels\1\879bd5eb7f0000010408a8b6e4ef525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2808312" cy="294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995936" y="260648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Annexe 3 :</a:t>
            </a:r>
            <a:endParaRPr lang="fr-FR" sz="1100" b="1" u="sng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87824" y="5805264"/>
          <a:ext cx="5800721" cy="883920"/>
        </p:xfrm>
        <a:graphic>
          <a:graphicData uri="http://schemas.openxmlformats.org/drawingml/2006/table">
            <a:tbl>
              <a:tblPr/>
              <a:tblGrid>
                <a:gridCol w="1370331"/>
                <a:gridCol w="443039"/>
                <a:gridCol w="443039"/>
                <a:gridCol w="443039"/>
                <a:gridCol w="443039"/>
                <a:gridCol w="443039"/>
                <a:gridCol w="443039"/>
                <a:gridCol w="443039"/>
                <a:gridCol w="443039"/>
                <a:gridCol w="443039"/>
                <a:gridCol w="443039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2001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2003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2004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2006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2007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2008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2009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>
                          <a:latin typeface="Arial"/>
                        </a:rPr>
                        <a:t>2010*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films français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41,2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34,9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34,9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38,4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36,6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44,6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36,5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45,3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36,8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FF0000"/>
                          </a:solidFill>
                          <a:latin typeface="Arial"/>
                        </a:rPr>
                        <a:t>35,5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films américains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46,4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49,9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52,2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47,8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45,8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44,2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49,0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43,2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49,7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rgbClr val="FF0000"/>
                          </a:solidFill>
                          <a:latin typeface="Arial"/>
                        </a:rPr>
                        <a:t>47,7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autres films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12,4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15,2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13,0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13,8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</a:rPr>
                        <a:t>17,6</a:t>
                      </a:r>
                      <a:endParaRPr lang="fr-FR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11,2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14,5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11,5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latin typeface="Arial"/>
                        </a:rPr>
                        <a:t>13,5</a:t>
                      </a:r>
                      <a:endParaRPr lang="fr-FR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  <a:latin typeface="Arial"/>
                        </a:rPr>
                        <a:t>16,8</a:t>
                      </a:r>
                      <a:endParaRPr lang="fr-FR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537535" y="-138499"/>
            <a:ext cx="68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 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*.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31840" y="5373216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Annexe 4</a:t>
            </a:r>
            <a:r>
              <a:rPr lang="fr-FR" sz="1100" dirty="0" smtClean="0"/>
              <a:t> :  </a:t>
            </a:r>
            <a:r>
              <a:rPr lang="fr-FR" sz="1100" b="1" dirty="0" smtClean="0"/>
              <a:t>la fréquentation des salles françaises selon l’origine du film en pourcentage</a:t>
            </a:r>
            <a:endParaRPr lang="fr-FR" sz="1100" b="1" u="sng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 l="53627" t="9557" b="9212"/>
          <a:stretch>
            <a:fillRect/>
          </a:stretch>
        </p:blipFill>
        <p:spPr bwMode="auto">
          <a:xfrm>
            <a:off x="6948264" y="3002491"/>
            <a:ext cx="2088232" cy="273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 r="46325" b="4594"/>
          <a:stretch>
            <a:fillRect/>
          </a:stretch>
        </p:blipFill>
        <p:spPr bwMode="auto">
          <a:xfrm>
            <a:off x="6876256" y="188640"/>
            <a:ext cx="21163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6444208" y="188640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Annexe 5 :</a:t>
            </a:r>
            <a:endParaRPr lang="fr-FR" sz="1100" b="1" u="sng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876256" y="5805264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915816" y="5373216"/>
            <a:ext cx="3960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3779912" y="2780928"/>
            <a:ext cx="51845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1691680" y="5517232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0" y="4293096"/>
            <a:ext cx="637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6660232" y="558924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12160" y="5373216"/>
            <a:ext cx="12058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Données provisoires.</a:t>
            </a:r>
            <a:endParaRPr lang="fr-FR" sz="900" dirty="0" smtClean="0">
              <a:solidFill>
                <a:srgbClr val="323232"/>
              </a:solidFill>
              <a:latin typeface="Georg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 : CNC</a:t>
            </a:r>
            <a:endParaRPr lang="fr-FR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847</Words>
  <Application>Microsoft Office PowerPoint</Application>
  <PresentationFormat>Affichage à l'écran (4:3)</PresentationFormat>
  <Paragraphs>181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ETATS-UNIS D’AMERIQUE</dc:title>
  <cp:lastModifiedBy>Jérôme</cp:lastModifiedBy>
  <cp:revision>34</cp:revision>
  <dcterms:modified xsi:type="dcterms:W3CDTF">2011-02-13T21:01:55Z</dcterms:modified>
</cp:coreProperties>
</file>