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8" r:id="rId2"/>
    <p:sldId id="260" r:id="rId3"/>
    <p:sldId id="262" r:id="rId4"/>
    <p:sldId id="261" r:id="rId5"/>
    <p:sldId id="264" r:id="rId6"/>
    <p:sldId id="272" r:id="rId7"/>
    <p:sldId id="265" r:id="rId8"/>
    <p:sldId id="268" r:id="rId9"/>
    <p:sldId id="270" r:id="rId10"/>
    <p:sldId id="271" r:id="rId11"/>
  </p:sldIdLst>
  <p:sldSz cx="9144000" cy="6858000" type="screen4x3"/>
  <p:notesSz cx="6888163" cy="100203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2" autoAdjust="0"/>
    <p:restoredTop sz="94671" autoAdjust="0"/>
  </p:normalViewPr>
  <p:slideViewPr>
    <p:cSldViewPr>
      <p:cViewPr>
        <p:scale>
          <a:sx n="100" d="100"/>
          <a:sy n="100" d="100"/>
        </p:scale>
        <p:origin x="-1914" y="-1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3D2D4A75-2E61-4F9B-BB5E-F606EA121CCC}" type="datetimeFigureOut">
              <a:rPr lang="fr-FR" smtClean="0"/>
              <a:t>29/12/2011</a:t>
            </a:fld>
            <a:endParaRPr lang="fr-FR"/>
          </a:p>
        </p:txBody>
      </p:sp>
      <p:sp>
        <p:nvSpPr>
          <p:cNvPr id="4" name="Espace réservé de l'image des diapositives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8975" y="4759325"/>
            <a:ext cx="5510213" cy="4510088"/>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E296FDF7-C53C-44E0-9A70-8F689AE5CA2A}" type="slidenum">
              <a:rPr lang="fr-FR" smtClean="0"/>
              <a:t>‹N°›</a:t>
            </a:fld>
            <a:endParaRPr lang="fr-FR"/>
          </a:p>
        </p:txBody>
      </p:sp>
    </p:spTree>
    <p:extLst>
      <p:ext uri="{BB962C8B-B14F-4D97-AF65-F5344CB8AC3E}">
        <p14:creationId xmlns:p14="http://schemas.microsoft.com/office/powerpoint/2010/main" val="1305987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296FDF7-C53C-44E0-9A70-8F689AE5CA2A}" type="slidenum">
              <a:rPr lang="fr-FR" smtClean="0"/>
              <a:t>8</a:t>
            </a:fld>
            <a:endParaRPr lang="fr-FR"/>
          </a:p>
        </p:txBody>
      </p:sp>
    </p:spTree>
    <p:extLst>
      <p:ext uri="{BB962C8B-B14F-4D97-AF65-F5344CB8AC3E}">
        <p14:creationId xmlns:p14="http://schemas.microsoft.com/office/powerpoint/2010/main" val="550600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6F92E965-DBC6-413B-89EC-D8601D458BF8}" type="datetime1">
              <a:rPr lang="fr-FR" smtClean="0"/>
              <a:t>29/12/2011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3F9CAF8-30B4-4A6E-A3CC-6CBA04072A28}"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06751FE6-4C9A-4E51-BCA0-59934E4C5771}" type="datetime1">
              <a:rPr lang="fr-FR" smtClean="0"/>
              <a:t>29/12/2011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3107172-C34F-44C5-9BB6-2AF77C193D19}"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A42E51F4-9A99-4FF7-9806-87E84643C0FA}" type="datetime1">
              <a:rPr lang="fr-FR" smtClean="0"/>
              <a:t>29/12/2011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7290A85-61AC-4090-8618-3AC7C9752C7E}"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6877FE3A-87CF-4469-B296-9E692AAF12B7}" type="datetime1">
              <a:rPr lang="fr-FR" smtClean="0"/>
              <a:t>29/12/2011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E6770B8-C5A5-4219-9B29-B00353C68127}"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AD6BD40E-F555-4CFA-9FBC-635CEA70B62C}" type="datetime1">
              <a:rPr lang="fr-FR" smtClean="0"/>
              <a:t>29/12/2011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DE250A3-C6B9-42A2-A5D1-D7C6654241F7}"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0B4A6B19-0EFC-4C5D-A1D2-80468ECD761D}" type="datetime1">
              <a:rPr lang="fr-FR" smtClean="0"/>
              <a:t>29/12/2011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719F4AB7-810D-415A-9567-3D60F95FAA0A}"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53C2816C-C899-4950-A2D9-3D231C57F55E}" type="datetime1">
              <a:rPr lang="fr-FR" smtClean="0"/>
              <a:t>29/12/2011</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998E7AE6-4A53-4A87-BF8C-0B1F9E48152D}"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92BE1C49-DAEA-44FE-B177-2A4280CA421A}" type="datetime1">
              <a:rPr lang="fr-FR" smtClean="0"/>
              <a:t>29/12/2011</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0FF0883E-7A19-451D-B93B-4BC4DEF139BF}"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E2581432-7E7A-4154-BDE8-003921D2DD5B}" type="datetime1">
              <a:rPr lang="fr-FR" smtClean="0"/>
              <a:t>29/12/2011</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C02D50E7-AFDE-410C-9B88-A86EEDB026A0}"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AB9F3DC1-036F-4A9F-B2AF-2A28505BEF59}" type="datetime1">
              <a:rPr lang="fr-FR" smtClean="0"/>
              <a:t>29/12/2011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0E87DA53-681E-4CAE-A435-9F3721D7DB03}"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C97405DF-4FC6-491D-91F3-5A2BAD552C67}" type="datetime1">
              <a:rPr lang="fr-FR" smtClean="0"/>
              <a:t>29/12/2011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E13F66EC-AEA6-4594-BAA4-E9A5463C1D60}"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3E15ED1-BB4F-40CC-BA07-56532EAB661F}" type="datetime1">
              <a:rPr lang="fr-FR" smtClean="0"/>
              <a:t>29/12/2011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4C88EA2-8CC3-4314-8BB5-C78BBBB31A1E}"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assemblee-nationale.fr/juniors/index.asp" TargetMode="External"/><Relationship Id="rId2" Type="http://schemas.openxmlformats.org/officeDocument/2006/relationships/hyperlink" Target="http://www.junior.senat.fr/" TargetMode="External"/><Relationship Id="rId1" Type="http://schemas.openxmlformats.org/officeDocument/2006/relationships/slideLayout" Target="../slideLayouts/slideLayout6.xml"/><Relationship Id="rId5" Type="http://schemas.openxmlformats.org/officeDocument/2006/relationships/hyperlink" Target="http://www.curiosphere.tv/europe/" TargetMode="External"/><Relationship Id="rId4" Type="http://schemas.openxmlformats.org/officeDocument/2006/relationships/hyperlink" Target="http://www.lespetitscitoyens.com/index.php?option=com_content&amp;view=article&amp;id=19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www.lespetitscitoyens.com/index.php?option=com_content&amp;view=article&amp;id=190" TargetMode="External"/><Relationship Id="rId5" Type="http://schemas.openxmlformats.org/officeDocument/2006/relationships/hyperlink" Target="http://www.assemblee-nationale.fr/juniors/index.asp" TargetMode="External"/><Relationship Id="rId4" Type="http://schemas.openxmlformats.org/officeDocument/2006/relationships/hyperlink" Target="http://www.junior.senat.fr/"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www.elysee.fr/president/la-presidence/les-institutions-de-la-cinquieme-republique/les-institutions-de-la-cinquieme-republique.9647.html"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www.lespetitscitoyens.com/index.php?option=com_content&amp;view=article&amp;id=190" TargetMode="External"/><Relationship Id="rId2" Type="http://schemas.openxmlformats.org/officeDocument/2006/relationships/hyperlink" Target="http://www.ardennes.pref.gouv.fr/" TargetMode="External"/><Relationship Id="rId1" Type="http://schemas.openxmlformats.org/officeDocument/2006/relationships/slideLayout" Target="../slideLayouts/slideLayout6.xml"/><Relationship Id="rId4" Type="http://schemas.openxmlformats.org/officeDocument/2006/relationships/hyperlink" Target="http://lannuaire.service-public.fr/navigation/institutions_juridictions.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cr-champagne-ardenne.fr/" TargetMode="External"/><Relationship Id="rId2" Type="http://schemas.openxmlformats.org/officeDocument/2006/relationships/hyperlink" Target="http://www.junior.senat.fr/" TargetMode="Externa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hyperlink" Target="http://www.cg08.fr/"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junior.senat.fr/" TargetMode="External"/><Relationship Id="rId7"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hyperlink" Target="http://bit.ly/s296Pk" TargetMode="External"/><Relationship Id="rId5" Type="http://schemas.openxmlformats.org/officeDocument/2006/relationships/hyperlink" Target="http://www.cg08.fr/" TargetMode="External"/><Relationship Id="rId4" Type="http://schemas.openxmlformats.org/officeDocument/2006/relationships/hyperlink" Target="http://www.cr-champagne-ardenne.f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http://www.curiosphere.tv/europe/" TargetMode="Externa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hyperlink" Target="http://vosdroits.service-public.fr/particuliers/N47.xhtml" TargetMode="External"/><Relationship Id="rId2" Type="http://schemas.openxmlformats.org/officeDocument/2006/relationships/hyperlink" Target="http://www.vie-publique.fr/th/glossaire/journal-officiel.html" TargetMode="External"/><Relationship Id="rId1" Type="http://schemas.openxmlformats.org/officeDocument/2006/relationships/slideLayout" Target="../slideLayouts/slideLayout6.xml"/><Relationship Id="rId4" Type="http://schemas.openxmlformats.org/officeDocument/2006/relationships/hyperlink" Target="http://www.junior.senat.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467544" y="476672"/>
            <a:ext cx="8229600" cy="725487"/>
          </a:xfrm>
        </p:spPr>
        <p:txBody>
          <a:bodyPr/>
          <a:lstStyle/>
          <a:p>
            <a:pPr eaLnBrk="1" hangingPunct="1"/>
            <a:r>
              <a:rPr lang="fr-FR" sz="1400" b="1" dirty="0" smtClean="0">
                <a:solidFill>
                  <a:srgbClr val="FF0000"/>
                </a:solidFill>
              </a:rPr>
              <a:t>I. </a:t>
            </a:r>
            <a:r>
              <a:rPr lang="fr-FR" sz="1400" b="1" u="sng" dirty="0" smtClean="0">
                <a:solidFill>
                  <a:srgbClr val="FF0000"/>
                </a:solidFill>
              </a:rPr>
              <a:t>Les institutions de la Vème République</a:t>
            </a:r>
            <a:r>
              <a:rPr lang="fr-FR" sz="1400" b="1" dirty="0" smtClean="0">
                <a:solidFill>
                  <a:srgbClr val="FF0000"/>
                </a:solidFill>
              </a:rPr>
              <a:t/>
            </a:r>
            <a:br>
              <a:rPr lang="fr-FR" sz="1400" b="1" dirty="0" smtClean="0">
                <a:solidFill>
                  <a:srgbClr val="FF0000"/>
                </a:solidFill>
              </a:rPr>
            </a:br>
            <a:r>
              <a:rPr lang="fr-FR" sz="1400" b="1" dirty="0" smtClean="0">
                <a:solidFill>
                  <a:srgbClr val="FF0000"/>
                </a:solidFill>
              </a:rPr>
              <a:t>Fiche IA : la Constitution de la Vème République </a:t>
            </a:r>
            <a:br>
              <a:rPr lang="fr-FR" sz="1400" b="1" dirty="0" smtClean="0">
                <a:solidFill>
                  <a:srgbClr val="FF0000"/>
                </a:solidFill>
              </a:rPr>
            </a:br>
            <a:r>
              <a:rPr lang="fr-FR" sz="1400" dirty="0" smtClean="0"/>
              <a:t>A quoi sert la </a:t>
            </a:r>
            <a:r>
              <a:rPr lang="fr-FR" sz="1400" dirty="0" smtClean="0">
                <a:hlinkClick r:id="" action="ppaction://noaction"/>
              </a:rPr>
              <a:t>constitution</a:t>
            </a:r>
            <a:r>
              <a:rPr lang="fr-FR" sz="1400" dirty="0" smtClean="0"/>
              <a:t>?</a:t>
            </a:r>
            <a:endParaRPr lang="fr-FR" sz="1400" b="1" dirty="0" smtClean="0">
              <a:solidFill>
                <a:srgbClr val="FF0000"/>
              </a:solidFill>
            </a:endParaRPr>
          </a:p>
        </p:txBody>
      </p:sp>
      <p:pic>
        <p:nvPicPr>
          <p:cNvPr id="4099" name="Picture 2" descr="C:\Documents and Settings\DORILLEAU\Mes documents\constitFRA5.gif"/>
          <p:cNvPicPr>
            <a:picLocks noChangeAspect="1" noChangeArrowheads="1"/>
          </p:cNvPicPr>
          <p:nvPr/>
        </p:nvPicPr>
        <p:blipFill>
          <a:blip r:embed="rId2" cstate="print"/>
          <a:srcRect/>
          <a:stretch>
            <a:fillRect/>
          </a:stretch>
        </p:blipFill>
        <p:spPr bwMode="auto">
          <a:xfrm>
            <a:off x="251520" y="2564904"/>
            <a:ext cx="5334000" cy="3981450"/>
          </a:xfrm>
          <a:prstGeom prst="rect">
            <a:avLst/>
          </a:prstGeom>
          <a:noFill/>
          <a:ln w="9525">
            <a:noFill/>
            <a:miter lim="800000"/>
            <a:headEnd/>
            <a:tailEnd/>
          </a:ln>
        </p:spPr>
      </p:pic>
      <p:sp>
        <p:nvSpPr>
          <p:cNvPr id="4100" name="ZoneTexte 4"/>
          <p:cNvSpPr txBox="1">
            <a:spLocks noChangeArrowheads="1"/>
          </p:cNvSpPr>
          <p:nvPr/>
        </p:nvSpPr>
        <p:spPr bwMode="auto">
          <a:xfrm>
            <a:off x="323528" y="1052736"/>
            <a:ext cx="7143750" cy="1108075"/>
          </a:xfrm>
          <a:prstGeom prst="rect">
            <a:avLst/>
          </a:prstGeom>
          <a:noFill/>
          <a:ln w="9525">
            <a:noFill/>
            <a:miter lim="800000"/>
            <a:headEnd/>
            <a:tailEnd/>
          </a:ln>
        </p:spPr>
        <p:txBody>
          <a:bodyPr>
            <a:spAutoFit/>
          </a:bodyPr>
          <a:lstStyle/>
          <a:p>
            <a:r>
              <a:rPr lang="fr-FR" sz="1200" dirty="0">
                <a:latin typeface="Calibri" pitchFamily="34" charset="0"/>
              </a:rPr>
              <a:t>Cherche la définition d’une </a:t>
            </a:r>
            <a:r>
              <a:rPr lang="fr-FR" sz="1200" u="sng" dirty="0">
                <a:latin typeface="Calibri" pitchFamily="34" charset="0"/>
              </a:rPr>
              <a:t>constitution</a:t>
            </a:r>
            <a:r>
              <a:rPr lang="fr-FR" sz="1200" dirty="0">
                <a:latin typeface="Calibri" pitchFamily="34" charset="0"/>
              </a:rPr>
              <a:t> </a:t>
            </a:r>
            <a:r>
              <a:rPr lang="fr-FR" dirty="0">
                <a:latin typeface="Calibri" pitchFamily="34" charset="0"/>
              </a:rPr>
              <a:t>:</a:t>
            </a:r>
          </a:p>
          <a:p>
            <a:r>
              <a:rPr lang="fr-FR" sz="1200" dirty="0">
                <a:latin typeface="Calibri" pitchFamily="34" charset="0"/>
              </a:rPr>
              <a:t>De quand date celle de la Vème République? </a:t>
            </a:r>
          </a:p>
          <a:p>
            <a:r>
              <a:rPr lang="fr-FR" sz="1200" dirty="0">
                <a:latin typeface="Calibri" pitchFamily="34" charset="0"/>
              </a:rPr>
              <a:t>Comment a-t-elle été approuvée?</a:t>
            </a:r>
          </a:p>
          <a:p>
            <a:r>
              <a:rPr lang="fr-FR" sz="1200" dirty="0">
                <a:latin typeface="Calibri" pitchFamily="34" charset="0"/>
              </a:rPr>
              <a:t>La Constitution garantit  les droits de l’Homme et la souveraineté nationale (= le pouvoir ………………………………….)</a:t>
            </a:r>
          </a:p>
          <a:p>
            <a:r>
              <a:rPr lang="fr-FR" sz="1200" dirty="0">
                <a:latin typeface="Calibri" pitchFamily="34" charset="0"/>
              </a:rPr>
              <a:t>Elle a été révisée plusieurs fois, soit par référendum, soit par vote du Parlement.</a:t>
            </a:r>
            <a:endParaRPr lang="fr-FR" dirty="0">
              <a:latin typeface="Calibri" pitchFamily="34" charset="0"/>
            </a:endParaRPr>
          </a:p>
        </p:txBody>
      </p:sp>
      <p:cxnSp>
        <p:nvCxnSpPr>
          <p:cNvPr id="7" name="Connecteur droit 6"/>
          <p:cNvCxnSpPr/>
          <p:nvPr/>
        </p:nvCxnSpPr>
        <p:spPr>
          <a:xfrm>
            <a:off x="3038153" y="1267049"/>
            <a:ext cx="57150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a:off x="3181028" y="1481361"/>
            <a:ext cx="5286375"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2538090" y="1695674"/>
            <a:ext cx="6215063" cy="1587"/>
          </a:xfrm>
          <a:prstGeom prst="line">
            <a:avLst/>
          </a:prstGeom>
        </p:spPr>
        <p:style>
          <a:lnRef idx="1">
            <a:schemeClr val="accent1"/>
          </a:lnRef>
          <a:fillRef idx="0">
            <a:schemeClr val="accent1"/>
          </a:fillRef>
          <a:effectRef idx="0">
            <a:schemeClr val="accent1"/>
          </a:effectRef>
          <a:fontRef idx="minor">
            <a:schemeClr val="tx1"/>
          </a:fontRef>
        </p:style>
      </p:cxnSp>
      <p:sp>
        <p:nvSpPr>
          <p:cNvPr id="4104" name="ZoneTexte 13"/>
          <p:cNvSpPr txBox="1">
            <a:spLocks noChangeArrowheads="1"/>
          </p:cNvSpPr>
          <p:nvPr/>
        </p:nvSpPr>
        <p:spPr bwMode="auto">
          <a:xfrm>
            <a:off x="5868144" y="2276872"/>
            <a:ext cx="3000375" cy="2832100"/>
          </a:xfrm>
          <a:prstGeom prst="rect">
            <a:avLst/>
          </a:prstGeom>
          <a:solidFill>
            <a:schemeClr val="bg1"/>
          </a:solidFill>
          <a:ln w="9525">
            <a:solidFill>
              <a:schemeClr val="tx1"/>
            </a:solidFill>
            <a:miter lim="800000"/>
            <a:headEnd/>
            <a:tailEnd/>
          </a:ln>
        </p:spPr>
        <p:txBody>
          <a:bodyPr>
            <a:spAutoFit/>
          </a:bodyPr>
          <a:lstStyle/>
          <a:p>
            <a:r>
              <a:rPr lang="fr-FR" sz="1400" dirty="0">
                <a:latin typeface="Calibri" pitchFamily="34" charset="0"/>
              </a:rPr>
              <a:t>Les pouvoirs sont issus de la souveraineté nationale qui les élisent au  …………………………………..</a:t>
            </a:r>
          </a:p>
          <a:p>
            <a:endParaRPr lang="fr-FR" sz="1400" dirty="0">
              <a:latin typeface="Calibri" pitchFamily="34" charset="0"/>
            </a:endParaRPr>
          </a:p>
          <a:p>
            <a:r>
              <a:rPr lang="fr-FR" sz="1400" dirty="0">
                <a:latin typeface="Calibri" pitchFamily="34" charset="0"/>
              </a:rPr>
              <a:t>Les pouvoirs sont séparés :</a:t>
            </a:r>
          </a:p>
          <a:p>
            <a:pPr>
              <a:buFont typeface="Arial" charset="0"/>
              <a:buChar char="•"/>
            </a:pPr>
            <a:r>
              <a:rPr lang="fr-FR" sz="1200" dirty="0">
                <a:latin typeface="Calibri" pitchFamily="34" charset="0"/>
              </a:rPr>
              <a:t> le </a:t>
            </a:r>
            <a:r>
              <a:rPr lang="fr-FR" sz="1200" dirty="0">
                <a:solidFill>
                  <a:srgbClr val="00B050"/>
                </a:solidFill>
                <a:latin typeface="Calibri" pitchFamily="34" charset="0"/>
              </a:rPr>
              <a:t>pouvoir judiciaire </a:t>
            </a:r>
            <a:r>
              <a:rPr lang="fr-FR" sz="1200" dirty="0">
                <a:latin typeface="Calibri" pitchFamily="34" charset="0"/>
              </a:rPr>
              <a:t>aux juges.</a:t>
            </a:r>
          </a:p>
          <a:p>
            <a:pPr>
              <a:buFont typeface="Arial" charset="0"/>
              <a:buChar char="•"/>
            </a:pPr>
            <a:r>
              <a:rPr lang="fr-FR" sz="1200" dirty="0">
                <a:latin typeface="Calibri" pitchFamily="34" charset="0"/>
              </a:rPr>
              <a:t>Le </a:t>
            </a:r>
            <a:r>
              <a:rPr lang="fr-FR" sz="1200" dirty="0">
                <a:solidFill>
                  <a:srgbClr val="00B050"/>
                </a:solidFill>
                <a:latin typeface="Calibri" pitchFamily="34" charset="0"/>
              </a:rPr>
              <a:t>pouvoir exécutif </a:t>
            </a:r>
            <a:r>
              <a:rPr lang="fr-FR" sz="1200" dirty="0">
                <a:latin typeface="Calibri" pitchFamily="34" charset="0"/>
              </a:rPr>
              <a:t>appartient au :</a:t>
            </a:r>
          </a:p>
          <a:p>
            <a:pPr>
              <a:buFont typeface="Arial" charset="0"/>
              <a:buChar char="•"/>
            </a:pPr>
            <a:endParaRPr lang="fr-FR" sz="1200" dirty="0">
              <a:solidFill>
                <a:srgbClr val="00B050"/>
              </a:solidFill>
              <a:latin typeface="Calibri" pitchFamily="34" charset="0"/>
            </a:endParaRPr>
          </a:p>
          <a:p>
            <a:pPr>
              <a:buFont typeface="Arial" charset="0"/>
              <a:buChar char="•"/>
            </a:pPr>
            <a:endParaRPr lang="fr-FR" sz="1200" dirty="0">
              <a:solidFill>
                <a:srgbClr val="00B050"/>
              </a:solidFill>
              <a:latin typeface="Calibri" pitchFamily="34" charset="0"/>
            </a:endParaRPr>
          </a:p>
          <a:p>
            <a:pPr>
              <a:buFont typeface="Arial" charset="0"/>
              <a:buChar char="•"/>
            </a:pPr>
            <a:endParaRPr lang="fr-FR" sz="1200" dirty="0">
              <a:solidFill>
                <a:srgbClr val="00B050"/>
              </a:solidFill>
              <a:latin typeface="Calibri" pitchFamily="34" charset="0"/>
            </a:endParaRPr>
          </a:p>
          <a:p>
            <a:pPr>
              <a:buFont typeface="Arial" charset="0"/>
              <a:buChar char="•"/>
            </a:pPr>
            <a:r>
              <a:rPr lang="fr-FR" sz="1200" dirty="0">
                <a:latin typeface="Calibri" pitchFamily="34" charset="0"/>
              </a:rPr>
              <a:t>Le</a:t>
            </a:r>
            <a:r>
              <a:rPr lang="fr-FR" sz="1200" dirty="0">
                <a:solidFill>
                  <a:srgbClr val="00B050"/>
                </a:solidFill>
                <a:latin typeface="Calibri" pitchFamily="34" charset="0"/>
              </a:rPr>
              <a:t> pouvoir législatif </a:t>
            </a:r>
            <a:r>
              <a:rPr lang="fr-FR" sz="1200" dirty="0">
                <a:latin typeface="Calibri" pitchFamily="34" charset="0"/>
              </a:rPr>
              <a:t>appartient au </a:t>
            </a:r>
            <a:r>
              <a:rPr lang="fr-FR" sz="1200" dirty="0">
                <a:solidFill>
                  <a:srgbClr val="FF0000"/>
                </a:solidFill>
                <a:latin typeface="Calibri" pitchFamily="34" charset="0"/>
              </a:rPr>
              <a:t>Parlement</a:t>
            </a:r>
            <a:r>
              <a:rPr lang="fr-FR" sz="1200" dirty="0">
                <a:latin typeface="Calibri" pitchFamily="34" charset="0"/>
              </a:rPr>
              <a:t> c’est-à-dire : ……………………………………………+</a:t>
            </a:r>
          </a:p>
          <a:p>
            <a:r>
              <a:rPr lang="fr-FR" sz="1200" dirty="0">
                <a:latin typeface="Calibri" pitchFamily="34" charset="0"/>
              </a:rPr>
              <a:t>………………………………………………………………</a:t>
            </a:r>
            <a:r>
              <a:rPr lang="fr-FR" sz="1200" dirty="0">
                <a:solidFill>
                  <a:srgbClr val="00B050"/>
                </a:solidFill>
                <a:latin typeface="Calibri" pitchFamily="34" charset="0"/>
              </a:rPr>
              <a:t>.</a:t>
            </a:r>
          </a:p>
          <a:p>
            <a:endParaRPr lang="fr-FR" sz="1200" b="1" dirty="0">
              <a:solidFill>
                <a:srgbClr val="00B050"/>
              </a:solidFill>
              <a:latin typeface="Calibri" pitchFamily="34" charset="0"/>
            </a:endParaRPr>
          </a:p>
        </p:txBody>
      </p:sp>
      <p:sp>
        <p:nvSpPr>
          <p:cNvPr id="4105" name="ZoneTexte 16"/>
          <p:cNvSpPr txBox="1">
            <a:spLocks noChangeArrowheads="1"/>
          </p:cNvSpPr>
          <p:nvPr/>
        </p:nvSpPr>
        <p:spPr bwMode="auto">
          <a:xfrm>
            <a:off x="5868144" y="5373216"/>
            <a:ext cx="3000375" cy="1169988"/>
          </a:xfrm>
          <a:prstGeom prst="rect">
            <a:avLst/>
          </a:prstGeom>
          <a:noFill/>
          <a:ln w="9525">
            <a:solidFill>
              <a:schemeClr val="tx1"/>
            </a:solidFill>
            <a:miter lim="800000"/>
            <a:headEnd/>
            <a:tailEnd/>
          </a:ln>
        </p:spPr>
        <p:txBody>
          <a:bodyPr>
            <a:spAutoFit/>
          </a:bodyPr>
          <a:lstStyle/>
          <a:p>
            <a:r>
              <a:rPr lang="fr-FR" sz="1400">
                <a:latin typeface="Calibri" pitchFamily="34" charset="0"/>
              </a:rPr>
              <a:t>Le rôle du </a:t>
            </a:r>
            <a:r>
              <a:rPr lang="fr-FR" sz="1400">
                <a:solidFill>
                  <a:srgbClr val="00B050"/>
                </a:solidFill>
                <a:latin typeface="Calibri" pitchFamily="34" charset="0"/>
              </a:rPr>
              <a:t>Conseil constitutionnel </a:t>
            </a:r>
            <a:r>
              <a:rPr lang="fr-FR" sz="1400">
                <a:latin typeface="Calibri" pitchFamily="34" charset="0"/>
              </a:rPr>
              <a:t>:</a:t>
            </a:r>
          </a:p>
          <a:p>
            <a:endParaRPr lang="fr-FR" sz="1400">
              <a:latin typeface="Calibri" pitchFamily="34" charset="0"/>
            </a:endParaRPr>
          </a:p>
          <a:p>
            <a:endParaRPr lang="fr-FR" sz="1400">
              <a:latin typeface="Calibri" pitchFamily="34" charset="0"/>
            </a:endParaRPr>
          </a:p>
          <a:p>
            <a:endParaRPr lang="fr-FR" sz="1400">
              <a:latin typeface="Calibri" pitchFamily="34" charset="0"/>
            </a:endParaRPr>
          </a:p>
          <a:p>
            <a:r>
              <a:rPr lang="fr-FR" sz="1400">
                <a:latin typeface="Calibri" pitchFamily="34" charset="0"/>
              </a:rPr>
              <a:t>  </a:t>
            </a:r>
          </a:p>
        </p:txBody>
      </p:sp>
      <p:cxnSp>
        <p:nvCxnSpPr>
          <p:cNvPr id="19" name="Connecteur droit avec flèche 18"/>
          <p:cNvCxnSpPr/>
          <p:nvPr/>
        </p:nvCxnSpPr>
        <p:spPr>
          <a:xfrm>
            <a:off x="5580112" y="4437112"/>
            <a:ext cx="2880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endCxn id="4105" idx="1"/>
          </p:cNvCxnSpPr>
          <p:nvPr/>
        </p:nvCxnSpPr>
        <p:spPr>
          <a:xfrm>
            <a:off x="5582394" y="5873279"/>
            <a:ext cx="285750" cy="841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5580112" y="3501008"/>
            <a:ext cx="28575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339752" y="116632"/>
            <a:ext cx="5400600" cy="307777"/>
          </a:xfrm>
          <a:prstGeom prst="rect">
            <a:avLst/>
          </a:prstGeom>
        </p:spPr>
        <p:txBody>
          <a:bodyPr wrap="square">
            <a:spAutoFit/>
          </a:bodyPr>
          <a:lstStyle/>
          <a:p>
            <a:pPr eaLnBrk="1" fontAlgn="auto" hangingPunct="1">
              <a:spcAft>
                <a:spcPts val="0"/>
              </a:spcAft>
              <a:buFont typeface="Arial" pitchFamily="34" charset="0"/>
              <a:buNone/>
              <a:defRPr/>
            </a:pPr>
            <a:r>
              <a:rPr lang="fr-FR" sz="1400" b="1" u="sng" dirty="0" smtClean="0">
                <a:solidFill>
                  <a:srgbClr val="FF0000"/>
                </a:solidFill>
              </a:rPr>
              <a:t>Chapitre 2 : L’organisation des pouvoirs de la République</a:t>
            </a:r>
            <a:endParaRPr lang="fr-FR" sz="1400" b="1" u="sng" dirty="0">
              <a:solidFill>
                <a:srgbClr val="FF0000"/>
              </a:solidFill>
            </a:endParaRPr>
          </a:p>
        </p:txBody>
      </p:sp>
      <p:sp>
        <p:nvSpPr>
          <p:cNvPr id="2" name="Espace réservé du numéro de diapositive 1"/>
          <p:cNvSpPr>
            <a:spLocks noGrp="1"/>
          </p:cNvSpPr>
          <p:nvPr>
            <p:ph type="sldNum" sz="quarter" idx="12"/>
          </p:nvPr>
        </p:nvSpPr>
        <p:spPr/>
        <p:txBody>
          <a:bodyPr/>
          <a:lstStyle/>
          <a:p>
            <a:pPr>
              <a:defRPr/>
            </a:pPr>
            <a:fld id="{2E6770B8-C5A5-4219-9B29-B00353C68127}" type="slidenum">
              <a:rPr lang="fr-FR" smtClean="0"/>
              <a:pPr>
                <a:defRPr/>
              </a:pPr>
              <a:t>1</a:t>
            </a:fld>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a:xfrm>
            <a:off x="6429375" y="0"/>
            <a:ext cx="2228850" cy="500063"/>
          </a:xfrm>
        </p:spPr>
        <p:txBody>
          <a:bodyPr/>
          <a:lstStyle/>
          <a:p>
            <a:pPr eaLnBrk="1" hangingPunct="1"/>
            <a:r>
              <a:rPr lang="fr-FR" sz="1400" b="1" u="sng" dirty="0" smtClean="0">
                <a:solidFill>
                  <a:srgbClr val="FF0000"/>
                </a:solidFill>
              </a:rPr>
              <a:t>Fiche IIIB : les différentes élections</a:t>
            </a:r>
            <a:endParaRPr lang="fr-FR" sz="1400" dirty="0" smtClean="0"/>
          </a:p>
        </p:txBody>
      </p:sp>
      <p:sp>
        <p:nvSpPr>
          <p:cNvPr id="13317" name="ZoneTexte 4"/>
          <p:cNvSpPr txBox="1">
            <a:spLocks noChangeArrowheads="1"/>
          </p:cNvSpPr>
          <p:nvPr/>
        </p:nvSpPr>
        <p:spPr bwMode="auto">
          <a:xfrm>
            <a:off x="6418677" y="642938"/>
            <a:ext cx="2725323" cy="2215991"/>
          </a:xfrm>
          <a:prstGeom prst="rect">
            <a:avLst/>
          </a:prstGeom>
          <a:solidFill>
            <a:schemeClr val="bg2"/>
          </a:solidFill>
          <a:ln w="9525">
            <a:solidFill>
              <a:schemeClr val="accent1"/>
            </a:solidFill>
            <a:miter lim="800000"/>
            <a:headEnd/>
            <a:tailEnd/>
          </a:ln>
        </p:spPr>
        <p:txBody>
          <a:bodyPr wrap="square">
            <a:spAutoFit/>
          </a:bodyPr>
          <a:lstStyle/>
          <a:p>
            <a:r>
              <a:rPr lang="fr-FR" sz="1200" dirty="0"/>
              <a:t>Qui est élu 5</a:t>
            </a:r>
            <a:r>
              <a:rPr lang="fr-FR" sz="1200" dirty="0" smtClean="0"/>
              <a:t> ans?</a:t>
            </a:r>
            <a:endParaRPr lang="fr-FR" sz="1200" dirty="0"/>
          </a:p>
          <a:p>
            <a:endParaRPr lang="fr-FR" sz="1200" dirty="0"/>
          </a:p>
          <a:p>
            <a:endParaRPr lang="fr-FR" sz="1200" dirty="0" smtClean="0"/>
          </a:p>
          <a:p>
            <a:r>
              <a:rPr lang="fr-FR" sz="1200" dirty="0" smtClean="0"/>
              <a:t>Qui est élu 6 ans ?</a:t>
            </a:r>
            <a:endParaRPr lang="fr-FR" sz="1200" dirty="0"/>
          </a:p>
          <a:p>
            <a:endParaRPr lang="fr-FR" sz="1200" dirty="0" smtClean="0"/>
          </a:p>
          <a:p>
            <a:endParaRPr lang="fr-FR" sz="1200" dirty="0" smtClean="0"/>
          </a:p>
          <a:p>
            <a:endParaRPr lang="fr-FR" sz="1200" dirty="0" smtClean="0"/>
          </a:p>
          <a:p>
            <a:endParaRPr lang="fr-FR" sz="1200" dirty="0"/>
          </a:p>
          <a:p>
            <a:r>
              <a:rPr lang="fr-FR" sz="1200" dirty="0"/>
              <a:t>Dans quelles élections élit-on plusieurs personnes à la fois?</a:t>
            </a:r>
          </a:p>
          <a:p>
            <a:r>
              <a:rPr lang="fr-FR" dirty="0"/>
              <a:t> </a:t>
            </a:r>
          </a:p>
        </p:txBody>
      </p:sp>
      <p:sp>
        <p:nvSpPr>
          <p:cNvPr id="6" name="Flèche droite 5"/>
          <p:cNvSpPr/>
          <p:nvPr/>
        </p:nvSpPr>
        <p:spPr>
          <a:xfrm>
            <a:off x="5847177" y="1714500"/>
            <a:ext cx="57150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319" name="ZoneTexte 6"/>
          <p:cNvSpPr txBox="1">
            <a:spLocks noChangeArrowheads="1"/>
          </p:cNvSpPr>
          <p:nvPr/>
        </p:nvSpPr>
        <p:spPr bwMode="auto">
          <a:xfrm>
            <a:off x="6418677" y="3071813"/>
            <a:ext cx="2725323" cy="3786187"/>
          </a:xfrm>
          <a:prstGeom prst="rect">
            <a:avLst/>
          </a:prstGeom>
          <a:solidFill>
            <a:schemeClr val="bg2"/>
          </a:solidFill>
          <a:ln w="9525">
            <a:solidFill>
              <a:schemeClr val="accent1"/>
            </a:solidFill>
            <a:miter lim="800000"/>
            <a:headEnd/>
            <a:tailEnd/>
          </a:ln>
        </p:spPr>
        <p:txBody>
          <a:bodyPr wrap="square">
            <a:spAutoFit/>
          </a:bodyPr>
          <a:lstStyle/>
          <a:p>
            <a:r>
              <a:rPr lang="fr-FR" sz="1200" dirty="0"/>
              <a:t>De quelle élection s’agit-il?</a:t>
            </a:r>
          </a:p>
          <a:p>
            <a:endParaRPr lang="fr-FR" sz="1200" dirty="0"/>
          </a:p>
          <a:p>
            <a:endParaRPr lang="fr-FR" sz="1200" dirty="0"/>
          </a:p>
          <a:p>
            <a:r>
              <a:rPr lang="fr-FR" sz="1200" dirty="0"/>
              <a:t>De quel type de scrutin?</a:t>
            </a:r>
          </a:p>
          <a:p>
            <a:endParaRPr lang="fr-FR" sz="1200" dirty="0"/>
          </a:p>
          <a:p>
            <a:endParaRPr lang="fr-FR" sz="1200" dirty="0"/>
          </a:p>
          <a:p>
            <a:r>
              <a:rPr lang="fr-FR" sz="1200" dirty="0"/>
              <a:t>Qu’est-ce que l’abstention?</a:t>
            </a:r>
          </a:p>
          <a:p>
            <a:endParaRPr lang="fr-FR" sz="1200" dirty="0"/>
          </a:p>
          <a:p>
            <a:endParaRPr lang="fr-FR" sz="1200" dirty="0"/>
          </a:p>
          <a:p>
            <a:r>
              <a:rPr lang="fr-FR" sz="1200" dirty="0"/>
              <a:t>Pourquoi Alain Ferry est-il élu au premier tour?</a:t>
            </a:r>
          </a:p>
          <a:p>
            <a:endParaRPr lang="fr-FR" sz="1200" dirty="0"/>
          </a:p>
          <a:p>
            <a:endParaRPr lang="fr-FR" sz="1200" dirty="0"/>
          </a:p>
          <a:p>
            <a:endParaRPr lang="fr-FR" sz="1200" dirty="0"/>
          </a:p>
          <a:p>
            <a:r>
              <a:rPr lang="fr-FR" sz="1200" dirty="0"/>
              <a:t>Pourquoi y-a-t-il deux tours à Cernay?</a:t>
            </a:r>
          </a:p>
          <a:p>
            <a:endParaRPr lang="fr-FR" sz="1200" dirty="0"/>
          </a:p>
          <a:p>
            <a:endParaRPr lang="fr-FR" sz="1200" dirty="0"/>
          </a:p>
          <a:p>
            <a:endParaRPr lang="fr-FR" sz="1200" dirty="0"/>
          </a:p>
          <a:p>
            <a:endParaRPr lang="fr-FR" sz="1200" dirty="0"/>
          </a:p>
        </p:txBody>
      </p:sp>
      <p:sp>
        <p:nvSpPr>
          <p:cNvPr id="8" name="Flèche droite 7"/>
          <p:cNvSpPr/>
          <p:nvPr/>
        </p:nvSpPr>
        <p:spPr>
          <a:xfrm>
            <a:off x="5918614" y="5069506"/>
            <a:ext cx="500063"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0" name="Image 9" descr="élections France002.jpg"/>
          <p:cNvPicPr>
            <a:picLocks noChangeAspect="1"/>
          </p:cNvPicPr>
          <p:nvPr/>
        </p:nvPicPr>
        <p:blipFill>
          <a:blip r:embed="rId2" cstate="print"/>
          <a:srcRect l="941" t="2034" r="1215" b="1256"/>
          <a:stretch>
            <a:fillRect/>
          </a:stretch>
        </p:blipFill>
        <p:spPr>
          <a:xfrm>
            <a:off x="0" y="0"/>
            <a:ext cx="5724128" cy="4238057"/>
          </a:xfrm>
          <a:prstGeom prst="rect">
            <a:avLst/>
          </a:prstGeom>
          <a:ln>
            <a:solidFill>
              <a:schemeClr val="tx1"/>
            </a:solidFill>
          </a:ln>
        </p:spPr>
      </p:pic>
      <p:sp>
        <p:nvSpPr>
          <p:cNvPr id="11" name="ZoneTexte 10"/>
          <p:cNvSpPr txBox="1"/>
          <p:nvPr/>
        </p:nvSpPr>
        <p:spPr>
          <a:xfrm>
            <a:off x="4644008" y="4005064"/>
            <a:ext cx="1051891" cy="230832"/>
          </a:xfrm>
          <a:prstGeom prst="rect">
            <a:avLst/>
          </a:prstGeom>
          <a:noFill/>
        </p:spPr>
        <p:txBody>
          <a:bodyPr wrap="none" rtlCol="0">
            <a:spAutoFit/>
          </a:bodyPr>
          <a:lstStyle/>
          <a:p>
            <a:r>
              <a:rPr lang="fr-FR" sz="900" dirty="0" smtClean="0"/>
              <a:t>© Hachette 2009</a:t>
            </a:r>
            <a:endParaRPr lang="fr-FR" sz="900" dirty="0"/>
          </a:p>
        </p:txBody>
      </p:sp>
      <p:pic>
        <p:nvPicPr>
          <p:cNvPr id="12" name="Image 11" descr="élections France003.jpg"/>
          <p:cNvPicPr>
            <a:picLocks noChangeAspect="1"/>
          </p:cNvPicPr>
          <p:nvPr/>
        </p:nvPicPr>
        <p:blipFill>
          <a:blip r:embed="rId3" cstate="print"/>
          <a:srcRect l="1488" t="4627"/>
          <a:stretch>
            <a:fillRect/>
          </a:stretch>
        </p:blipFill>
        <p:spPr>
          <a:xfrm rot="10800000">
            <a:off x="0" y="4249777"/>
            <a:ext cx="5868144" cy="2608217"/>
          </a:xfrm>
          <a:prstGeom prst="rect">
            <a:avLst/>
          </a:prstGeom>
          <a:ln>
            <a:solidFill>
              <a:schemeClr val="tx1"/>
            </a:solidFill>
          </a:ln>
        </p:spPr>
      </p:pic>
      <p:sp>
        <p:nvSpPr>
          <p:cNvPr id="13" name="ZoneTexte 12"/>
          <p:cNvSpPr txBox="1"/>
          <p:nvPr/>
        </p:nvSpPr>
        <p:spPr>
          <a:xfrm>
            <a:off x="5796136" y="6488668"/>
            <a:ext cx="673582" cy="369332"/>
          </a:xfrm>
          <a:prstGeom prst="rect">
            <a:avLst/>
          </a:prstGeom>
          <a:noFill/>
        </p:spPr>
        <p:txBody>
          <a:bodyPr wrap="none" rtlCol="0">
            <a:spAutoFit/>
          </a:bodyPr>
          <a:lstStyle/>
          <a:p>
            <a:r>
              <a:rPr lang="fr-FR" sz="900" dirty="0" smtClean="0"/>
              <a:t>© Nathan</a:t>
            </a:r>
          </a:p>
          <a:p>
            <a:r>
              <a:rPr lang="fr-FR" sz="900" dirty="0" smtClean="0"/>
              <a:t> 2003</a:t>
            </a:r>
            <a:endParaRPr lang="fr-FR" sz="900" dirty="0"/>
          </a:p>
        </p:txBody>
      </p:sp>
      <p:sp>
        <p:nvSpPr>
          <p:cNvPr id="2" name="Espace réservé du numéro de diapositive 1"/>
          <p:cNvSpPr>
            <a:spLocks noGrp="1"/>
          </p:cNvSpPr>
          <p:nvPr>
            <p:ph type="sldNum" sz="quarter" idx="12"/>
          </p:nvPr>
        </p:nvSpPr>
        <p:spPr/>
        <p:txBody>
          <a:bodyPr/>
          <a:lstStyle/>
          <a:p>
            <a:pPr>
              <a:defRPr/>
            </a:pPr>
            <a:fld id="{0FF0883E-7A19-451D-B93B-4BC4DEF139BF}" type="slidenum">
              <a:rPr lang="fr-FR" smtClean="0"/>
              <a:pPr>
                <a:defRPr/>
              </a:pPr>
              <a:t>10</a:t>
            </a:fld>
            <a:endParaRPr 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75" y="142875"/>
            <a:ext cx="4000500" cy="511175"/>
          </a:xfrm>
        </p:spPr>
        <p:txBody>
          <a:bodyPr rtlCol="0">
            <a:normAutofit fontScale="90000"/>
          </a:bodyPr>
          <a:lstStyle/>
          <a:p>
            <a:pPr algn="l" eaLnBrk="1" fontAlgn="auto" hangingPunct="1">
              <a:spcAft>
                <a:spcPts val="0"/>
              </a:spcAft>
              <a:defRPr/>
            </a:pPr>
            <a:r>
              <a:rPr lang="fr-FR" sz="1600" b="1" dirty="0" smtClean="0">
                <a:solidFill>
                  <a:srgbClr val="FF0000"/>
                </a:solidFill>
              </a:rPr>
              <a:t>Fiche IB : Le pouvoir législatif</a:t>
            </a:r>
            <a:br>
              <a:rPr lang="fr-FR" sz="1600" b="1" dirty="0" smtClean="0">
                <a:solidFill>
                  <a:srgbClr val="FF0000"/>
                </a:solidFill>
              </a:rPr>
            </a:br>
            <a:r>
              <a:rPr lang="fr-FR" sz="1600" dirty="0" smtClean="0"/>
              <a:t>Comment et par qui sont faites les lois?</a:t>
            </a:r>
            <a:endParaRPr lang="fr-FR" sz="1600" dirty="0"/>
          </a:p>
        </p:txBody>
      </p:sp>
      <p:sp>
        <p:nvSpPr>
          <p:cNvPr id="5123" name="ZoneTexte 2"/>
          <p:cNvSpPr txBox="1">
            <a:spLocks noChangeArrowheads="1"/>
          </p:cNvSpPr>
          <p:nvPr/>
        </p:nvSpPr>
        <p:spPr bwMode="auto">
          <a:xfrm>
            <a:off x="3214688" y="142875"/>
            <a:ext cx="5643562" cy="1169988"/>
          </a:xfrm>
          <a:prstGeom prst="rect">
            <a:avLst/>
          </a:prstGeom>
          <a:noFill/>
          <a:ln w="9525">
            <a:solidFill>
              <a:schemeClr val="tx1"/>
            </a:solidFill>
            <a:miter lim="800000"/>
            <a:headEnd/>
            <a:tailEnd/>
          </a:ln>
        </p:spPr>
        <p:txBody>
          <a:bodyPr>
            <a:spAutoFit/>
          </a:bodyPr>
          <a:lstStyle/>
          <a:p>
            <a:r>
              <a:rPr lang="fr-FR" sz="1400">
                <a:latin typeface="Calibri" pitchFamily="34" charset="0"/>
              </a:rPr>
              <a:t>Le Parlement  est composé de :</a:t>
            </a:r>
          </a:p>
          <a:p>
            <a:r>
              <a:rPr lang="fr-FR" sz="1400" b="1">
                <a:latin typeface="Calibri" pitchFamily="34" charset="0"/>
              </a:rPr>
              <a:t>- l’Assemblée Nationale</a:t>
            </a:r>
            <a:r>
              <a:rPr lang="fr-FR" sz="1400">
                <a:latin typeface="Calibri" pitchFamily="34" charset="0"/>
              </a:rPr>
              <a:t>, qui regroupe ……………………………. élus au …………………………….. Elle est située au ……………………………….. </a:t>
            </a:r>
          </a:p>
          <a:p>
            <a:r>
              <a:rPr lang="fr-FR" sz="1400" b="1">
                <a:latin typeface="Calibri" pitchFamily="34" charset="0"/>
              </a:rPr>
              <a:t>- Le Sénat</a:t>
            </a:r>
            <a:r>
              <a:rPr lang="fr-FR" sz="1400">
                <a:latin typeface="Calibri" pitchFamily="34" charset="0"/>
              </a:rPr>
              <a:t>, qui regroupe …………………………………. élus au ……………………………………………………….. Il est situé au …………………………………...</a:t>
            </a:r>
            <a:endParaRPr lang="fr-FR" sz="1400" b="1">
              <a:latin typeface="Calibri" pitchFamily="34" charset="0"/>
            </a:endParaRPr>
          </a:p>
        </p:txBody>
      </p:sp>
      <p:sp>
        <p:nvSpPr>
          <p:cNvPr id="5124" name="ZoneTexte 4"/>
          <p:cNvSpPr txBox="1">
            <a:spLocks noChangeArrowheads="1"/>
          </p:cNvSpPr>
          <p:nvPr/>
        </p:nvSpPr>
        <p:spPr bwMode="auto">
          <a:xfrm>
            <a:off x="214313" y="785813"/>
            <a:ext cx="2643187" cy="338137"/>
          </a:xfrm>
          <a:prstGeom prst="rect">
            <a:avLst/>
          </a:prstGeom>
          <a:noFill/>
          <a:ln w="9525">
            <a:solidFill>
              <a:srgbClr val="C00000"/>
            </a:solidFill>
            <a:miter lim="800000"/>
            <a:headEnd/>
            <a:tailEnd/>
          </a:ln>
        </p:spPr>
        <p:txBody>
          <a:bodyPr>
            <a:spAutoFit/>
          </a:bodyPr>
          <a:lstStyle/>
          <a:p>
            <a:r>
              <a:rPr lang="fr-FR" sz="1600">
                <a:solidFill>
                  <a:srgbClr val="FF0000"/>
                </a:solidFill>
                <a:latin typeface="Calibri" pitchFamily="34" charset="0"/>
              </a:rPr>
              <a:t>Le cheminement d’une loi</a:t>
            </a:r>
          </a:p>
        </p:txBody>
      </p:sp>
      <p:sp>
        <p:nvSpPr>
          <p:cNvPr id="6" name="Flèche vers le bas 5"/>
          <p:cNvSpPr/>
          <p:nvPr/>
        </p:nvSpPr>
        <p:spPr>
          <a:xfrm>
            <a:off x="1357313" y="1143000"/>
            <a:ext cx="71437" cy="2143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 name="ZoneTexte 6"/>
          <p:cNvSpPr txBox="1"/>
          <p:nvPr/>
        </p:nvSpPr>
        <p:spPr>
          <a:xfrm>
            <a:off x="142875" y="1357313"/>
            <a:ext cx="2714625" cy="2462212"/>
          </a:xfrm>
          <a:prstGeom prst="rect">
            <a:avLst/>
          </a:prstGeom>
          <a:solidFill>
            <a:schemeClr val="bg1">
              <a:lumMod val="95000"/>
            </a:schemeClr>
          </a:solidFill>
          <a:ln>
            <a:solidFill>
              <a:schemeClr val="tx1"/>
            </a:solidFill>
          </a:ln>
        </p:spPr>
        <p:txBody>
          <a:bodyPr>
            <a:spAutoFit/>
          </a:bodyPr>
          <a:lstStyle/>
          <a:p>
            <a:pPr algn="ctr" fontAlgn="auto">
              <a:spcBef>
                <a:spcPts val="0"/>
              </a:spcBef>
              <a:spcAft>
                <a:spcPts val="0"/>
              </a:spcAft>
              <a:defRPr/>
            </a:pPr>
            <a:r>
              <a:rPr lang="fr-FR" sz="1400" u="sng" dirty="0">
                <a:solidFill>
                  <a:srgbClr val="FF0000"/>
                </a:solidFill>
                <a:latin typeface="+mn-lt"/>
              </a:rPr>
              <a:t>L’initiative de la loi</a:t>
            </a:r>
          </a:p>
          <a:p>
            <a:pPr fontAlgn="auto">
              <a:spcBef>
                <a:spcPts val="0"/>
              </a:spcBef>
              <a:spcAft>
                <a:spcPts val="0"/>
              </a:spcAft>
              <a:defRPr/>
            </a:pPr>
            <a:r>
              <a:rPr lang="fr-FR" sz="1400" dirty="0">
                <a:latin typeface="+mn-lt"/>
              </a:rPr>
              <a:t>La loi peut être proposée par :</a:t>
            </a:r>
          </a:p>
          <a:p>
            <a:pPr fontAlgn="auto">
              <a:spcBef>
                <a:spcPts val="0"/>
              </a:spcBef>
              <a:spcAft>
                <a:spcPts val="0"/>
              </a:spcAft>
              <a:defRPr/>
            </a:pPr>
            <a:r>
              <a:rPr lang="fr-FR" sz="1400" dirty="0">
                <a:latin typeface="+mn-lt"/>
              </a:rPr>
              <a:t>- </a:t>
            </a:r>
          </a:p>
          <a:p>
            <a:pPr fontAlgn="auto">
              <a:spcBef>
                <a:spcPts val="0"/>
              </a:spcBef>
              <a:spcAft>
                <a:spcPts val="0"/>
              </a:spcAft>
              <a:defRPr/>
            </a:pPr>
            <a:endParaRPr lang="fr-FR" sz="1400" dirty="0">
              <a:latin typeface="+mn-lt"/>
            </a:endParaRPr>
          </a:p>
          <a:p>
            <a:pPr fontAlgn="auto">
              <a:spcBef>
                <a:spcPts val="0"/>
              </a:spcBef>
              <a:spcAft>
                <a:spcPts val="0"/>
              </a:spcAft>
              <a:defRPr/>
            </a:pPr>
            <a:endParaRPr lang="fr-FR" sz="1400" dirty="0">
              <a:latin typeface="+mn-lt"/>
            </a:endParaRPr>
          </a:p>
          <a:p>
            <a:pPr fontAlgn="auto">
              <a:spcBef>
                <a:spcPts val="0"/>
              </a:spcBef>
              <a:spcAft>
                <a:spcPts val="0"/>
              </a:spcAft>
              <a:defRPr/>
            </a:pPr>
            <a:endParaRPr lang="fr-FR" sz="1400" dirty="0">
              <a:latin typeface="+mn-lt"/>
            </a:endParaRPr>
          </a:p>
          <a:p>
            <a:pPr fontAlgn="auto">
              <a:spcBef>
                <a:spcPts val="0"/>
              </a:spcBef>
              <a:spcAft>
                <a:spcPts val="0"/>
              </a:spcAft>
              <a:defRPr/>
            </a:pPr>
            <a:r>
              <a:rPr lang="fr-FR" sz="1400" dirty="0">
                <a:latin typeface="+mn-lt"/>
              </a:rPr>
              <a:t>-</a:t>
            </a:r>
          </a:p>
          <a:p>
            <a:pPr fontAlgn="auto">
              <a:spcBef>
                <a:spcPts val="0"/>
              </a:spcBef>
              <a:spcAft>
                <a:spcPts val="0"/>
              </a:spcAft>
              <a:defRPr/>
            </a:pPr>
            <a:endParaRPr lang="fr-FR" sz="1400" dirty="0">
              <a:latin typeface="+mn-lt"/>
            </a:endParaRPr>
          </a:p>
          <a:p>
            <a:pPr fontAlgn="auto">
              <a:spcBef>
                <a:spcPts val="0"/>
              </a:spcBef>
              <a:spcAft>
                <a:spcPts val="0"/>
              </a:spcAft>
              <a:defRPr/>
            </a:pPr>
            <a:endParaRPr lang="fr-FR" sz="1400" dirty="0">
              <a:latin typeface="+mn-lt"/>
            </a:endParaRPr>
          </a:p>
          <a:p>
            <a:pPr fontAlgn="auto">
              <a:spcBef>
                <a:spcPts val="0"/>
              </a:spcBef>
              <a:spcAft>
                <a:spcPts val="0"/>
              </a:spcAft>
              <a:defRPr/>
            </a:pPr>
            <a:endParaRPr lang="fr-FR" sz="1400" dirty="0">
              <a:latin typeface="+mn-lt"/>
            </a:endParaRPr>
          </a:p>
          <a:p>
            <a:pPr fontAlgn="auto">
              <a:spcBef>
                <a:spcPts val="0"/>
              </a:spcBef>
              <a:spcAft>
                <a:spcPts val="0"/>
              </a:spcAft>
              <a:defRPr/>
            </a:pPr>
            <a:r>
              <a:rPr lang="fr-FR" sz="1400" dirty="0">
                <a:latin typeface="+mn-lt"/>
              </a:rPr>
              <a:t>une exception: le référendum. </a:t>
            </a:r>
          </a:p>
        </p:txBody>
      </p:sp>
      <p:sp>
        <p:nvSpPr>
          <p:cNvPr id="8" name="ZoneTexte 7"/>
          <p:cNvSpPr txBox="1"/>
          <p:nvPr/>
        </p:nvSpPr>
        <p:spPr>
          <a:xfrm>
            <a:off x="357188" y="4572000"/>
            <a:ext cx="5643562" cy="2216150"/>
          </a:xfrm>
          <a:prstGeom prst="rect">
            <a:avLst/>
          </a:prstGeom>
          <a:solidFill>
            <a:schemeClr val="bg1">
              <a:lumMod val="95000"/>
            </a:schemeClr>
          </a:solidFill>
          <a:ln>
            <a:solidFill>
              <a:schemeClr val="tx1"/>
            </a:solidFill>
          </a:ln>
        </p:spPr>
        <p:txBody>
          <a:bodyPr>
            <a:spAutoFit/>
          </a:bodyPr>
          <a:lstStyle/>
          <a:p>
            <a:pPr algn="ctr" fontAlgn="auto">
              <a:spcBef>
                <a:spcPts val="0"/>
              </a:spcBef>
              <a:spcAft>
                <a:spcPts val="0"/>
              </a:spcAft>
              <a:defRPr/>
            </a:pPr>
            <a:r>
              <a:rPr lang="fr-FR" u="sng" dirty="0">
                <a:solidFill>
                  <a:srgbClr val="FF0000"/>
                </a:solidFill>
                <a:latin typeface="+mn-lt"/>
              </a:rPr>
              <a:t>L’examen de la loi</a:t>
            </a:r>
          </a:p>
          <a:p>
            <a:pPr fontAlgn="auto">
              <a:spcBef>
                <a:spcPts val="0"/>
              </a:spcBef>
              <a:spcAft>
                <a:spcPts val="0"/>
              </a:spcAft>
              <a:defRPr/>
            </a:pPr>
            <a:r>
              <a:rPr lang="fr-FR" sz="1200" dirty="0">
                <a:latin typeface="+mn-lt"/>
              </a:rPr>
              <a:t>La loi est d’abord étudiée par une …………………………………………. composée de parlementaires qui fait un rapport. </a:t>
            </a:r>
          </a:p>
          <a:p>
            <a:pPr fontAlgn="auto">
              <a:spcBef>
                <a:spcPts val="0"/>
              </a:spcBef>
              <a:spcAft>
                <a:spcPts val="0"/>
              </a:spcAft>
              <a:defRPr/>
            </a:pPr>
            <a:r>
              <a:rPr lang="fr-FR" sz="1200" dirty="0">
                <a:latin typeface="+mn-lt"/>
              </a:rPr>
              <a:t>Ensuite, des changements appelés des ………………………………………………… peuvent être proposés.  </a:t>
            </a:r>
          </a:p>
          <a:p>
            <a:pPr fontAlgn="auto">
              <a:spcBef>
                <a:spcPts val="0"/>
              </a:spcBef>
              <a:spcAft>
                <a:spcPts val="0"/>
              </a:spcAft>
              <a:defRPr/>
            </a:pPr>
            <a:r>
              <a:rPr lang="fr-FR" sz="1200" dirty="0">
                <a:latin typeface="+mn-lt"/>
              </a:rPr>
              <a:t>La loi et les …………………………………. sont débattus dans une des assemblées puis votés. </a:t>
            </a:r>
          </a:p>
          <a:p>
            <a:pPr fontAlgn="auto">
              <a:spcBef>
                <a:spcPts val="0"/>
              </a:spcBef>
              <a:spcAft>
                <a:spcPts val="0"/>
              </a:spcAft>
              <a:defRPr/>
            </a:pPr>
            <a:r>
              <a:rPr lang="fr-FR" sz="1200" dirty="0">
                <a:latin typeface="+mn-lt"/>
              </a:rPr>
              <a:t>Le texte est ensuite envoyé à l’autre assemblée qui débat et vote. Le texte fait ainsi l’aller-retour entre les deux assemblées: c’est la …………………………………… </a:t>
            </a:r>
          </a:p>
          <a:p>
            <a:pPr fontAlgn="auto">
              <a:spcBef>
                <a:spcPts val="0"/>
              </a:spcBef>
              <a:spcAft>
                <a:spcPts val="0"/>
              </a:spcAft>
              <a:defRPr/>
            </a:pPr>
            <a:r>
              <a:rPr lang="fr-FR" sz="1200" dirty="0">
                <a:latin typeface="+mn-lt"/>
              </a:rPr>
              <a:t>Si les deux assemblées n’arrivent pas à un accord, une commission mélangeant députés et sénateurs cherchent à trouver un accord. Si ça ne marche pas, l’Assemblée nationale a le dernier mot.</a:t>
            </a:r>
          </a:p>
        </p:txBody>
      </p:sp>
      <p:sp>
        <p:nvSpPr>
          <p:cNvPr id="5128" name="ZoneTexte 8"/>
          <p:cNvSpPr txBox="1">
            <a:spLocks noChangeArrowheads="1"/>
          </p:cNvSpPr>
          <p:nvPr/>
        </p:nvSpPr>
        <p:spPr bwMode="auto">
          <a:xfrm>
            <a:off x="285750" y="4000500"/>
            <a:ext cx="2857500" cy="261938"/>
          </a:xfrm>
          <a:prstGeom prst="rect">
            <a:avLst/>
          </a:prstGeom>
          <a:noFill/>
          <a:ln w="9525">
            <a:noFill/>
            <a:miter lim="800000"/>
            <a:headEnd/>
            <a:tailEnd/>
          </a:ln>
        </p:spPr>
        <p:txBody>
          <a:bodyPr>
            <a:spAutoFit/>
          </a:bodyPr>
          <a:lstStyle/>
          <a:p>
            <a:r>
              <a:rPr lang="fr-FR" sz="1100">
                <a:latin typeface="Calibri" pitchFamily="34" charset="0"/>
              </a:rPr>
              <a:t>Dépôt du texte à l’Assemblée ou au Sénat</a:t>
            </a:r>
          </a:p>
        </p:txBody>
      </p:sp>
      <p:cxnSp>
        <p:nvCxnSpPr>
          <p:cNvPr id="11" name="Connecteur droit avec flèche 10"/>
          <p:cNvCxnSpPr>
            <a:stCxn id="7" idx="2"/>
          </p:cNvCxnSpPr>
          <p:nvPr/>
        </p:nvCxnSpPr>
        <p:spPr>
          <a:xfrm rot="5400000">
            <a:off x="1408112" y="3910013"/>
            <a:ext cx="182563"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rot="5400000">
            <a:off x="1356519" y="4429919"/>
            <a:ext cx="2857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3203848" y="1556792"/>
            <a:ext cx="4214813" cy="2000250"/>
          </a:xfrm>
          <a:prstGeom prst="rect">
            <a:avLst/>
          </a:prstGeom>
          <a:solidFill>
            <a:schemeClr val="bg1">
              <a:lumMod val="95000"/>
            </a:schemeClr>
          </a:solidFill>
          <a:ln>
            <a:solidFill>
              <a:schemeClr val="tx1"/>
            </a:solidFill>
          </a:ln>
        </p:spPr>
        <p:txBody>
          <a:bodyPr>
            <a:spAutoFit/>
          </a:bodyPr>
          <a:lstStyle/>
          <a:p>
            <a:pPr algn="ctr" fontAlgn="auto">
              <a:spcBef>
                <a:spcPts val="0"/>
              </a:spcBef>
              <a:spcAft>
                <a:spcPts val="0"/>
              </a:spcAft>
              <a:defRPr/>
            </a:pPr>
            <a:r>
              <a:rPr lang="fr-FR" sz="1600" u="sng" dirty="0">
                <a:solidFill>
                  <a:srgbClr val="FF0000"/>
                </a:solidFill>
                <a:latin typeface="+mn-lt"/>
              </a:rPr>
              <a:t>L’adoption de la loi</a:t>
            </a:r>
          </a:p>
          <a:p>
            <a:pPr fontAlgn="auto">
              <a:spcBef>
                <a:spcPts val="0"/>
              </a:spcBef>
              <a:spcAft>
                <a:spcPts val="0"/>
              </a:spcAft>
              <a:defRPr/>
            </a:pPr>
            <a:r>
              <a:rPr lang="fr-FR" sz="1200" dirty="0">
                <a:latin typeface="+mn-lt"/>
              </a:rPr>
              <a:t>Le conseil constitutionnel peut être saisi par des parlementaires ou le 1</a:t>
            </a:r>
            <a:r>
              <a:rPr lang="fr-FR" sz="1200" baseline="30000" dirty="0">
                <a:latin typeface="+mn-lt"/>
              </a:rPr>
              <a:t>er</a:t>
            </a:r>
            <a:r>
              <a:rPr lang="fr-FR" sz="1200" dirty="0">
                <a:latin typeface="+mn-lt"/>
              </a:rPr>
              <a:t> ministre : il peut refuser la loi si ……………………………… ……………………………….</a:t>
            </a:r>
          </a:p>
          <a:p>
            <a:pPr fontAlgn="auto">
              <a:spcBef>
                <a:spcPts val="0"/>
              </a:spcBef>
              <a:spcAft>
                <a:spcPts val="0"/>
              </a:spcAft>
              <a:defRPr/>
            </a:pPr>
            <a:r>
              <a:rPr lang="fr-FR" sz="1200" dirty="0">
                <a:latin typeface="+mn-lt"/>
              </a:rPr>
              <a:t>Le président le la République …………………………………… la loi  dans les 15 jours. </a:t>
            </a:r>
          </a:p>
          <a:p>
            <a:pPr fontAlgn="auto">
              <a:spcBef>
                <a:spcPts val="0"/>
              </a:spcBef>
              <a:spcAft>
                <a:spcPts val="0"/>
              </a:spcAft>
              <a:defRPr/>
            </a:pPr>
            <a:r>
              <a:rPr lang="fr-FR" sz="1200" dirty="0">
                <a:latin typeface="+mn-lt"/>
              </a:rPr>
              <a:t>Ensuite, la loi est publiée au ………………………………………………  Elle entre en vigueur une fois que le gouvernement a publié des ……………………………………………………….......</a:t>
            </a:r>
          </a:p>
          <a:p>
            <a:pPr fontAlgn="auto">
              <a:spcBef>
                <a:spcPts val="0"/>
              </a:spcBef>
              <a:spcAft>
                <a:spcPts val="0"/>
              </a:spcAft>
              <a:defRPr/>
            </a:pPr>
            <a:endParaRPr lang="fr-FR" sz="1200" dirty="0">
              <a:latin typeface="+mn-lt"/>
            </a:endParaRPr>
          </a:p>
        </p:txBody>
      </p:sp>
      <p:sp>
        <p:nvSpPr>
          <p:cNvPr id="16" name="Flèche vers le haut 15"/>
          <p:cNvSpPr/>
          <p:nvPr/>
        </p:nvSpPr>
        <p:spPr>
          <a:xfrm>
            <a:off x="4214813" y="4214813"/>
            <a:ext cx="285750" cy="3571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5133" name="ZoneTexte 16"/>
          <p:cNvSpPr txBox="1">
            <a:spLocks noChangeArrowheads="1"/>
          </p:cNvSpPr>
          <p:nvPr/>
        </p:nvSpPr>
        <p:spPr bwMode="auto">
          <a:xfrm>
            <a:off x="3571875" y="3786188"/>
            <a:ext cx="1928813" cy="461962"/>
          </a:xfrm>
          <a:prstGeom prst="rect">
            <a:avLst/>
          </a:prstGeom>
          <a:noFill/>
          <a:ln w="9525">
            <a:noFill/>
            <a:miter lim="800000"/>
            <a:headEnd/>
            <a:tailEnd/>
          </a:ln>
        </p:spPr>
        <p:txBody>
          <a:bodyPr>
            <a:spAutoFit/>
          </a:bodyPr>
          <a:lstStyle/>
          <a:p>
            <a:r>
              <a:rPr lang="fr-FR" sz="1200">
                <a:latin typeface="Calibri" pitchFamily="34" charset="0"/>
              </a:rPr>
              <a:t>Le texte de loi est voté par le Parlement</a:t>
            </a:r>
          </a:p>
        </p:txBody>
      </p:sp>
      <p:sp>
        <p:nvSpPr>
          <p:cNvPr id="18" name="Flèche vers le haut 17"/>
          <p:cNvSpPr/>
          <p:nvPr/>
        </p:nvSpPr>
        <p:spPr>
          <a:xfrm>
            <a:off x="4357688" y="3571875"/>
            <a:ext cx="357187" cy="21431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9" name="ZoneTexte 18"/>
          <p:cNvSpPr txBox="1"/>
          <p:nvPr/>
        </p:nvSpPr>
        <p:spPr>
          <a:xfrm>
            <a:off x="6500813" y="4000500"/>
            <a:ext cx="2357437" cy="2185988"/>
          </a:xfrm>
          <a:prstGeom prst="rect">
            <a:avLst/>
          </a:prstGeom>
          <a:noFill/>
          <a:ln>
            <a:solidFill>
              <a:schemeClr val="tx1"/>
            </a:solidFill>
          </a:ln>
          <a:effectLst>
            <a:outerShdw blurRad="50800" dist="38100" dir="5400000" algn="t" rotWithShape="0">
              <a:prstClr val="black">
                <a:alpha val="40000"/>
              </a:prstClr>
            </a:outerShdw>
          </a:effectLst>
        </p:spPr>
        <p:txBody>
          <a:bodyPr>
            <a:spAutoFit/>
          </a:bodyPr>
          <a:lstStyle/>
          <a:p>
            <a:pPr algn="ctr" fontAlgn="auto">
              <a:spcBef>
                <a:spcPts val="0"/>
              </a:spcBef>
              <a:spcAft>
                <a:spcPts val="0"/>
              </a:spcAft>
              <a:defRPr/>
            </a:pPr>
            <a:r>
              <a:rPr lang="fr-FR" sz="1600" dirty="0">
                <a:solidFill>
                  <a:srgbClr val="FF0000"/>
                </a:solidFill>
                <a:latin typeface="+mn-lt"/>
              </a:rPr>
              <a:t>Quelques exemples de loi</a:t>
            </a:r>
          </a:p>
          <a:p>
            <a:pPr fontAlgn="auto">
              <a:spcBef>
                <a:spcPts val="0"/>
              </a:spcBef>
              <a:spcAft>
                <a:spcPts val="0"/>
              </a:spcAft>
              <a:buFontTx/>
              <a:buChar char="-"/>
              <a:defRPr/>
            </a:pPr>
            <a:r>
              <a:rPr lang="fr-FR" sz="1200" dirty="0">
                <a:latin typeface="+mn-lt"/>
              </a:rPr>
              <a:t>Tous les ans, le Parlement adopte le budget de l’Etat (les dépenses et les recettes prévues).</a:t>
            </a:r>
          </a:p>
          <a:p>
            <a:pPr fontAlgn="auto">
              <a:spcBef>
                <a:spcPts val="0"/>
              </a:spcBef>
              <a:spcAft>
                <a:spcPts val="0"/>
              </a:spcAft>
              <a:buFontTx/>
              <a:buChar char="-"/>
              <a:defRPr/>
            </a:pPr>
            <a:r>
              <a:rPr lang="fr-FR" sz="1200" dirty="0">
                <a:latin typeface="+mn-lt"/>
              </a:rPr>
              <a:t>-  De nombreuses lois sont votées chaque année:  contre la délinquance, la sécurité routière,  les impôts,  l’adoption etc., c’est-à-dire sur tous les sujets qui peuvent nécessiter  qui peuvent nécessiter des règles.</a:t>
            </a:r>
          </a:p>
        </p:txBody>
      </p:sp>
      <p:sp>
        <p:nvSpPr>
          <p:cNvPr id="17" name="Rectangle 16"/>
          <p:cNvSpPr/>
          <p:nvPr/>
        </p:nvSpPr>
        <p:spPr>
          <a:xfrm>
            <a:off x="7380312" y="1412776"/>
            <a:ext cx="1763688" cy="2554545"/>
          </a:xfrm>
          <a:prstGeom prst="rect">
            <a:avLst/>
          </a:prstGeom>
          <a:solidFill>
            <a:schemeClr val="bg1">
              <a:lumMod val="85000"/>
            </a:schemeClr>
          </a:solidFill>
        </p:spPr>
        <p:txBody>
          <a:bodyPr wrap="square">
            <a:spAutoFit/>
          </a:bodyPr>
          <a:lstStyle/>
          <a:p>
            <a:r>
              <a:rPr lang="fr-FR" sz="1000" u="sng" dirty="0" smtClean="0"/>
              <a:t>Quelques liens utiles </a:t>
            </a:r>
            <a:r>
              <a:rPr lang="fr-FR" sz="1000" dirty="0" smtClean="0"/>
              <a:t>:</a:t>
            </a:r>
          </a:p>
          <a:p>
            <a:endParaRPr lang="fr-FR" sz="1000" dirty="0" smtClean="0">
              <a:hlinkClick r:id="rId2"/>
            </a:endParaRPr>
          </a:p>
          <a:p>
            <a:r>
              <a:rPr lang="fr-FR" sz="1000" dirty="0" smtClean="0">
                <a:hlinkClick r:id="rId2"/>
              </a:rPr>
              <a:t>http://www.junior.senat.fr/</a:t>
            </a:r>
            <a:endParaRPr lang="fr-FR" sz="1000" dirty="0" smtClean="0"/>
          </a:p>
          <a:p>
            <a:endParaRPr lang="fr-FR" sz="1000" dirty="0" smtClean="0"/>
          </a:p>
          <a:p>
            <a:r>
              <a:rPr lang="fr-FR" sz="1000" dirty="0" smtClean="0">
                <a:hlinkClick r:id="rId3"/>
              </a:rPr>
              <a:t>http://www.assemblee-nationale.fr/juniors/index.asp</a:t>
            </a:r>
            <a:endParaRPr lang="fr-FR" sz="1000" dirty="0" smtClean="0"/>
          </a:p>
          <a:p>
            <a:endParaRPr lang="fr-FR" sz="1000" dirty="0" smtClean="0"/>
          </a:p>
          <a:p>
            <a:r>
              <a:rPr lang="fr-FR" sz="1000" dirty="0" smtClean="0">
                <a:hlinkClick r:id="rId4"/>
              </a:rPr>
              <a:t>http://www.lespetitscitoyens.com/index.php?option=com_content&amp;view=article&amp;id=190</a:t>
            </a:r>
            <a:endParaRPr lang="fr-FR" sz="1000" dirty="0" smtClean="0"/>
          </a:p>
          <a:p>
            <a:endParaRPr lang="fr-FR" sz="1000" dirty="0" smtClean="0"/>
          </a:p>
          <a:p>
            <a:r>
              <a:rPr lang="fr-FR" sz="1000" dirty="0" smtClean="0">
                <a:hlinkClick r:id="rId5"/>
              </a:rPr>
              <a:t>http://www.curiosphere.tv/europe/</a:t>
            </a:r>
            <a:endParaRPr lang="fr-FR" sz="1000" dirty="0" smtClean="0"/>
          </a:p>
          <a:p>
            <a:endParaRPr lang="fr-FR" sz="1000" dirty="0"/>
          </a:p>
        </p:txBody>
      </p:sp>
      <p:sp>
        <p:nvSpPr>
          <p:cNvPr id="3" name="Espace réservé du numéro de diapositive 2"/>
          <p:cNvSpPr>
            <a:spLocks noGrp="1"/>
          </p:cNvSpPr>
          <p:nvPr>
            <p:ph type="sldNum" sz="quarter" idx="12"/>
          </p:nvPr>
        </p:nvSpPr>
        <p:spPr/>
        <p:txBody>
          <a:bodyPr/>
          <a:lstStyle/>
          <a:p>
            <a:pPr>
              <a:defRPr/>
            </a:pPr>
            <a:fld id="{0FF0883E-7A19-451D-B93B-4BC4DEF139BF}" type="slidenum">
              <a:rPr lang="fr-FR" smtClean="0"/>
              <a:pPr>
                <a:defRPr/>
              </a:pPr>
              <a:t>2</a:t>
            </a:fld>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428625" y="0"/>
            <a:ext cx="8229600" cy="511175"/>
          </a:xfrm>
        </p:spPr>
        <p:txBody>
          <a:bodyPr/>
          <a:lstStyle/>
          <a:p>
            <a:pPr algn="r" eaLnBrk="1" hangingPunct="1"/>
            <a:r>
              <a:rPr lang="fr-FR" sz="1400" u="sng" dirty="0" smtClean="0">
                <a:solidFill>
                  <a:srgbClr val="FF0000"/>
                </a:solidFill>
              </a:rPr>
              <a:t>Fiche IB : l’exemple de la création d’une loi</a:t>
            </a:r>
            <a:endParaRPr lang="fr-FR" sz="1400" dirty="0" smtClean="0"/>
          </a:p>
        </p:txBody>
      </p:sp>
      <p:pic>
        <p:nvPicPr>
          <p:cNvPr id="6147" name="Espace réservé du contenu 3" descr="img003.jpg"/>
          <p:cNvPicPr>
            <a:picLocks noGrp="1" noChangeAspect="1"/>
          </p:cNvPicPr>
          <p:nvPr>
            <p:ph idx="1"/>
          </p:nvPr>
        </p:nvPicPr>
        <p:blipFill>
          <a:blip r:embed="rId2" cstate="print"/>
          <a:srcRect/>
          <a:stretch>
            <a:fillRect/>
          </a:stretch>
        </p:blipFill>
        <p:spPr>
          <a:xfrm>
            <a:off x="2928938" y="500063"/>
            <a:ext cx="4181475" cy="5948362"/>
          </a:xfrm>
        </p:spPr>
      </p:pic>
      <p:pic>
        <p:nvPicPr>
          <p:cNvPr id="6148" name="Image 4" descr="img004.jpg"/>
          <p:cNvPicPr>
            <a:picLocks noChangeAspect="1"/>
          </p:cNvPicPr>
          <p:nvPr/>
        </p:nvPicPr>
        <p:blipFill>
          <a:blip r:embed="rId3" cstate="print"/>
          <a:srcRect/>
          <a:stretch>
            <a:fillRect/>
          </a:stretch>
        </p:blipFill>
        <p:spPr bwMode="auto">
          <a:xfrm>
            <a:off x="285750" y="214313"/>
            <a:ext cx="2000250" cy="6388100"/>
          </a:xfrm>
          <a:prstGeom prst="rect">
            <a:avLst/>
          </a:prstGeom>
          <a:noFill/>
          <a:ln w="9525">
            <a:noFill/>
            <a:miter lim="800000"/>
            <a:headEnd/>
            <a:tailEnd/>
          </a:ln>
        </p:spPr>
      </p:pic>
      <p:sp>
        <p:nvSpPr>
          <p:cNvPr id="6149" name="ZoneTexte 5"/>
          <p:cNvSpPr txBox="1">
            <a:spLocks noChangeArrowheads="1"/>
          </p:cNvSpPr>
          <p:nvPr/>
        </p:nvSpPr>
        <p:spPr bwMode="auto">
          <a:xfrm>
            <a:off x="7332898" y="1285875"/>
            <a:ext cx="1570484" cy="1754326"/>
          </a:xfrm>
          <a:prstGeom prst="rect">
            <a:avLst/>
          </a:prstGeom>
          <a:noFill/>
          <a:ln w="9525">
            <a:noFill/>
            <a:miter lim="800000"/>
            <a:headEnd/>
            <a:tailEnd/>
          </a:ln>
        </p:spPr>
        <p:txBody>
          <a:bodyPr wrap="square">
            <a:spAutoFit/>
          </a:bodyPr>
          <a:lstStyle/>
          <a:p>
            <a:r>
              <a:rPr lang="fr-FR" i="1" dirty="0">
                <a:latin typeface="Calibri" pitchFamily="34" charset="0"/>
              </a:rPr>
              <a:t>Associez chaque lettre </a:t>
            </a:r>
            <a:r>
              <a:rPr lang="fr-FR" i="1" dirty="0" smtClean="0">
                <a:latin typeface="Calibri" pitchFamily="34" charset="0"/>
              </a:rPr>
              <a:t>du </a:t>
            </a:r>
            <a:r>
              <a:rPr lang="fr-FR" i="1" dirty="0">
                <a:latin typeface="Calibri" pitchFamily="34" charset="0"/>
              </a:rPr>
              <a:t>paragraphe du texte à une rond dans le schéma…</a:t>
            </a:r>
          </a:p>
        </p:txBody>
      </p:sp>
      <p:sp>
        <p:nvSpPr>
          <p:cNvPr id="6" name="Rectangle 5"/>
          <p:cNvSpPr/>
          <p:nvPr/>
        </p:nvSpPr>
        <p:spPr>
          <a:xfrm>
            <a:off x="7236296" y="4005064"/>
            <a:ext cx="1763688" cy="1938992"/>
          </a:xfrm>
          <a:prstGeom prst="rect">
            <a:avLst/>
          </a:prstGeom>
          <a:solidFill>
            <a:schemeClr val="bg1">
              <a:lumMod val="85000"/>
            </a:schemeClr>
          </a:solidFill>
        </p:spPr>
        <p:txBody>
          <a:bodyPr wrap="square">
            <a:spAutoFit/>
          </a:bodyPr>
          <a:lstStyle/>
          <a:p>
            <a:r>
              <a:rPr lang="fr-FR" sz="1000" u="sng" dirty="0" smtClean="0"/>
              <a:t>Quelques liens utiles </a:t>
            </a:r>
            <a:r>
              <a:rPr lang="fr-FR" sz="1000" dirty="0" smtClean="0"/>
              <a:t>:</a:t>
            </a:r>
          </a:p>
          <a:p>
            <a:endParaRPr lang="fr-FR" sz="1000" dirty="0" smtClean="0">
              <a:hlinkClick r:id="rId4"/>
            </a:endParaRPr>
          </a:p>
          <a:p>
            <a:r>
              <a:rPr lang="fr-FR" sz="1000" dirty="0" smtClean="0">
                <a:hlinkClick r:id="rId4"/>
              </a:rPr>
              <a:t>http://www.junior.senat.fr/</a:t>
            </a:r>
            <a:endParaRPr lang="fr-FR" sz="1000" dirty="0" smtClean="0"/>
          </a:p>
          <a:p>
            <a:endParaRPr lang="fr-FR" sz="1000" dirty="0" smtClean="0"/>
          </a:p>
          <a:p>
            <a:r>
              <a:rPr lang="fr-FR" sz="1000" dirty="0" smtClean="0">
                <a:hlinkClick r:id="rId5"/>
              </a:rPr>
              <a:t>http://www.assemblee-nationale.fr/juniors/index.asp</a:t>
            </a:r>
            <a:endParaRPr lang="fr-FR" sz="1000" dirty="0" smtClean="0"/>
          </a:p>
          <a:p>
            <a:endParaRPr lang="fr-FR" sz="1000" dirty="0" smtClean="0"/>
          </a:p>
          <a:p>
            <a:r>
              <a:rPr lang="fr-FR" sz="1000" dirty="0" smtClean="0">
                <a:hlinkClick r:id="rId6"/>
              </a:rPr>
              <a:t>http://www.lespetitscitoyens.com/index.php?option=com_content&amp;view=article&amp;id=190</a:t>
            </a:r>
            <a:endParaRPr lang="fr-FR" sz="1000" dirty="0" smtClean="0"/>
          </a:p>
        </p:txBody>
      </p:sp>
      <p:sp>
        <p:nvSpPr>
          <p:cNvPr id="2" name="Espace réservé du numéro de diapositive 1"/>
          <p:cNvSpPr>
            <a:spLocks noGrp="1"/>
          </p:cNvSpPr>
          <p:nvPr>
            <p:ph type="sldNum" sz="quarter" idx="12"/>
          </p:nvPr>
        </p:nvSpPr>
        <p:spPr/>
        <p:txBody>
          <a:bodyPr/>
          <a:lstStyle/>
          <a:p>
            <a:pPr>
              <a:defRPr/>
            </a:pPr>
            <a:fld id="{2E6770B8-C5A5-4219-9B29-B00353C68127}" type="slidenum">
              <a:rPr lang="fr-FR" smtClean="0"/>
              <a:pPr>
                <a:defRPr/>
              </a:pPr>
              <a:t>3</a:t>
            </a:fld>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313" y="0"/>
            <a:ext cx="3571875" cy="654050"/>
          </a:xfrm>
        </p:spPr>
        <p:txBody>
          <a:bodyPr rtlCol="0">
            <a:normAutofit fontScale="90000"/>
          </a:bodyPr>
          <a:lstStyle/>
          <a:p>
            <a:pPr algn="l" eaLnBrk="1" fontAlgn="auto" hangingPunct="1">
              <a:spcAft>
                <a:spcPts val="0"/>
              </a:spcAft>
              <a:defRPr/>
            </a:pPr>
            <a:r>
              <a:rPr lang="fr-FR" sz="1800" b="1" dirty="0" smtClean="0">
                <a:solidFill>
                  <a:srgbClr val="FF0000"/>
                </a:solidFill>
              </a:rPr>
              <a:t>Fiche IC : le pouvoir exécutif</a:t>
            </a:r>
            <a:br>
              <a:rPr lang="fr-FR" sz="1800" b="1" dirty="0" smtClean="0">
                <a:solidFill>
                  <a:srgbClr val="FF0000"/>
                </a:solidFill>
              </a:rPr>
            </a:br>
            <a:r>
              <a:rPr lang="fr-FR" sz="1800" dirty="0" smtClean="0"/>
              <a:t>Qui exécutent les lois et dirigent le pays?</a:t>
            </a:r>
            <a:endParaRPr lang="fr-FR" sz="1800" dirty="0"/>
          </a:p>
        </p:txBody>
      </p:sp>
      <p:sp>
        <p:nvSpPr>
          <p:cNvPr id="7171" name="ZoneTexte 2"/>
          <p:cNvSpPr txBox="1">
            <a:spLocks noChangeArrowheads="1"/>
          </p:cNvSpPr>
          <p:nvPr/>
        </p:nvSpPr>
        <p:spPr bwMode="auto">
          <a:xfrm>
            <a:off x="285750" y="642938"/>
            <a:ext cx="3286125" cy="6016625"/>
          </a:xfrm>
          <a:prstGeom prst="rect">
            <a:avLst/>
          </a:prstGeom>
          <a:noFill/>
          <a:ln w="9525">
            <a:solidFill>
              <a:schemeClr val="tx1"/>
            </a:solidFill>
            <a:miter lim="800000"/>
            <a:headEnd/>
            <a:tailEnd/>
          </a:ln>
        </p:spPr>
        <p:txBody>
          <a:bodyPr>
            <a:spAutoFit/>
          </a:bodyPr>
          <a:lstStyle/>
          <a:p>
            <a:pPr algn="ctr"/>
            <a:r>
              <a:rPr lang="fr-FR" sz="1100" b="1" u="sng">
                <a:solidFill>
                  <a:srgbClr val="FF0000"/>
                </a:solidFill>
                <a:latin typeface="Calibri" pitchFamily="34" charset="0"/>
              </a:rPr>
              <a:t>Extraits de la Constitution</a:t>
            </a:r>
          </a:p>
          <a:p>
            <a:r>
              <a:rPr lang="fr-FR" sz="1100" b="1">
                <a:latin typeface="Calibri" pitchFamily="34" charset="0"/>
              </a:rPr>
              <a:t>Article 5 </a:t>
            </a:r>
            <a:r>
              <a:rPr lang="fr-FR" sz="1100">
                <a:latin typeface="Calibri" pitchFamily="34" charset="0"/>
              </a:rPr>
              <a:t>: Le Président de la République veille au respect de la Constitution. Il assure, par son arbitrage, le fonctionnement régulier des pouvoirs publics ainsi que la continuité de l'Etat. Il est le garant de l'indépendance nationale, de l'intégrité du territoire et du respect des traités.</a:t>
            </a:r>
          </a:p>
          <a:p>
            <a:r>
              <a:rPr lang="fr-FR" sz="1100" b="1">
                <a:latin typeface="Calibri" pitchFamily="34" charset="0"/>
              </a:rPr>
              <a:t>Article 6 </a:t>
            </a:r>
            <a:r>
              <a:rPr lang="fr-FR" sz="1100">
                <a:latin typeface="Calibri" pitchFamily="34" charset="0"/>
              </a:rPr>
              <a:t>: Le Président de la République est élu pour cinq ans au suffrage universel direct.</a:t>
            </a:r>
          </a:p>
          <a:p>
            <a:pPr algn="just"/>
            <a:r>
              <a:rPr lang="fr-FR" sz="1100" b="1">
                <a:latin typeface="Calibri" pitchFamily="34" charset="0"/>
              </a:rPr>
              <a:t>Article 8 : </a:t>
            </a:r>
            <a:r>
              <a:rPr lang="fr-FR" sz="1100">
                <a:latin typeface="Calibri" pitchFamily="34" charset="0"/>
              </a:rPr>
              <a:t>Le Président de la République nomme le Premier ministre. Sur la proposition du Premier ministre, il nomme les autres membres du Gouvernement et met fin à leurs fonctions.</a:t>
            </a:r>
          </a:p>
          <a:p>
            <a:pPr algn="just"/>
            <a:r>
              <a:rPr lang="fr-FR" sz="1100" b="1">
                <a:latin typeface="Calibri" pitchFamily="34" charset="0"/>
              </a:rPr>
              <a:t>Article 9 : </a:t>
            </a:r>
            <a:r>
              <a:rPr lang="fr-FR" sz="1100">
                <a:latin typeface="Calibri" pitchFamily="34" charset="0"/>
              </a:rPr>
              <a:t>Le Président de la République préside le Conseil des ministres.</a:t>
            </a:r>
          </a:p>
          <a:p>
            <a:pPr algn="just"/>
            <a:r>
              <a:rPr lang="fr-FR" sz="1100" b="1">
                <a:latin typeface="Calibri" pitchFamily="34" charset="0"/>
              </a:rPr>
              <a:t>Article 10 </a:t>
            </a:r>
            <a:r>
              <a:rPr lang="fr-FR" sz="1100">
                <a:latin typeface="Calibri" pitchFamily="34" charset="0"/>
              </a:rPr>
              <a:t>: Le Président de la République promulgue les lois.</a:t>
            </a:r>
          </a:p>
          <a:p>
            <a:r>
              <a:rPr lang="fr-FR" sz="1100" b="1">
                <a:latin typeface="Calibri" pitchFamily="34" charset="0"/>
              </a:rPr>
              <a:t>Article 11 </a:t>
            </a:r>
            <a:r>
              <a:rPr lang="fr-FR" sz="1100">
                <a:latin typeface="Calibri" pitchFamily="34" charset="0"/>
              </a:rPr>
              <a:t>:  Le Président de la République (…) peut soumettre au référendum tout projet de loi…</a:t>
            </a:r>
          </a:p>
          <a:p>
            <a:r>
              <a:rPr lang="fr-FR" sz="1100" b="1">
                <a:latin typeface="Calibri" pitchFamily="34" charset="0"/>
              </a:rPr>
              <a:t>Article 12 </a:t>
            </a:r>
            <a:r>
              <a:rPr lang="fr-FR" sz="1100">
                <a:latin typeface="Calibri" pitchFamily="34" charset="0"/>
              </a:rPr>
              <a:t>: Le Président de la République peut, après consultation du Premier ministre et des Présidents des assemblées, prononcer la dissolution de l'Assemblée nationale.</a:t>
            </a:r>
          </a:p>
          <a:p>
            <a:r>
              <a:rPr lang="fr-FR" sz="1100" b="1">
                <a:latin typeface="Calibri" pitchFamily="34" charset="0"/>
              </a:rPr>
              <a:t>Article 15 : </a:t>
            </a:r>
            <a:r>
              <a:rPr lang="fr-FR" sz="1100">
                <a:latin typeface="Calibri" pitchFamily="34" charset="0"/>
              </a:rPr>
              <a:t>Le Président de la République est le chef des armées. </a:t>
            </a:r>
          </a:p>
          <a:p>
            <a:r>
              <a:rPr lang="fr-FR" sz="1100" b="1">
                <a:latin typeface="Calibri" pitchFamily="34" charset="0"/>
              </a:rPr>
              <a:t>Article 17 : </a:t>
            </a:r>
            <a:r>
              <a:rPr lang="fr-FR" sz="1100">
                <a:latin typeface="Calibri" pitchFamily="34" charset="0"/>
              </a:rPr>
              <a:t>Le Président de la République a le droit de faire grâce.</a:t>
            </a:r>
          </a:p>
          <a:p>
            <a:r>
              <a:rPr lang="fr-FR" sz="1100" b="1">
                <a:latin typeface="Calibri" pitchFamily="34" charset="0"/>
              </a:rPr>
              <a:t>Article 20: </a:t>
            </a:r>
            <a:r>
              <a:rPr lang="fr-FR" sz="1100">
                <a:latin typeface="Calibri" pitchFamily="34" charset="0"/>
              </a:rPr>
              <a:t> Le gouvernement détermine et conduit la politique de la Nation.</a:t>
            </a:r>
          </a:p>
          <a:p>
            <a:r>
              <a:rPr lang="fr-FR" sz="1100" b="1">
                <a:latin typeface="Calibri" pitchFamily="34" charset="0"/>
              </a:rPr>
              <a:t>Article 21: </a:t>
            </a:r>
            <a:r>
              <a:rPr lang="fr-FR" sz="1100">
                <a:latin typeface="Calibri" pitchFamily="34" charset="0"/>
              </a:rPr>
              <a:t> Le premier ministre dirige l’action du gouvernement.</a:t>
            </a:r>
          </a:p>
          <a:p>
            <a:r>
              <a:rPr lang="fr-FR" sz="1100" b="1">
                <a:latin typeface="Calibri" pitchFamily="34" charset="0"/>
              </a:rPr>
              <a:t>Article 50 : </a:t>
            </a:r>
            <a:r>
              <a:rPr lang="fr-FR" sz="1100">
                <a:latin typeface="Calibri" pitchFamily="34" charset="0"/>
              </a:rPr>
              <a:t>Lorsque l’Assemblée nationale désapprouve le programme du gouvernement, le Premier ministre doit remettre au président de la République la démission du gouvernement.</a:t>
            </a:r>
            <a:endParaRPr lang="fr-FR" sz="1100" b="1">
              <a:latin typeface="Calibri" pitchFamily="34" charset="0"/>
            </a:endParaRPr>
          </a:p>
        </p:txBody>
      </p:sp>
      <p:sp>
        <p:nvSpPr>
          <p:cNvPr id="4" name="ZoneTexte 3"/>
          <p:cNvSpPr txBox="1"/>
          <p:nvPr/>
        </p:nvSpPr>
        <p:spPr>
          <a:xfrm>
            <a:off x="4214813" y="285750"/>
            <a:ext cx="4572000" cy="3354388"/>
          </a:xfrm>
          <a:prstGeom prst="rect">
            <a:avLst/>
          </a:prstGeom>
          <a:solidFill>
            <a:schemeClr val="bg1"/>
          </a:solidFill>
          <a:ln>
            <a:solidFill>
              <a:schemeClr val="tx1"/>
            </a:solidFill>
          </a:ln>
        </p:spPr>
        <p:txBody>
          <a:bodyPr>
            <a:spAutoFit/>
          </a:bodyPr>
          <a:lstStyle/>
          <a:p>
            <a:pPr marL="342900" indent="-342900" algn="ctr" fontAlgn="auto">
              <a:spcBef>
                <a:spcPts val="0"/>
              </a:spcBef>
              <a:spcAft>
                <a:spcPts val="0"/>
              </a:spcAft>
              <a:buFontTx/>
              <a:buAutoNum type="arabicParenR"/>
              <a:defRPr/>
            </a:pPr>
            <a:r>
              <a:rPr lang="fr-FR" b="1" u="sng" dirty="0">
                <a:solidFill>
                  <a:srgbClr val="FF0000"/>
                </a:solidFill>
                <a:latin typeface="+mn-lt"/>
              </a:rPr>
              <a:t>Le président de la République</a:t>
            </a:r>
          </a:p>
          <a:p>
            <a:pPr marL="342900" indent="-342900" fontAlgn="auto">
              <a:spcBef>
                <a:spcPts val="0"/>
              </a:spcBef>
              <a:spcAft>
                <a:spcPts val="0"/>
              </a:spcAft>
              <a:defRPr/>
            </a:pPr>
            <a:r>
              <a:rPr lang="fr-FR" sz="1200" dirty="0">
                <a:latin typeface="+mn-lt"/>
              </a:rPr>
              <a:t>C’est le </a:t>
            </a:r>
            <a:r>
              <a:rPr lang="fr-FR" sz="1200" b="1" dirty="0">
                <a:latin typeface="+mn-lt"/>
              </a:rPr>
              <a:t>chef de l’Etat.</a:t>
            </a:r>
          </a:p>
          <a:p>
            <a:pPr marL="342900" indent="-342900" fontAlgn="auto">
              <a:spcBef>
                <a:spcPts val="0"/>
              </a:spcBef>
              <a:spcAft>
                <a:spcPts val="0"/>
              </a:spcAft>
              <a:defRPr/>
            </a:pPr>
            <a:r>
              <a:rPr lang="fr-FR" sz="1200" dirty="0">
                <a:latin typeface="+mn-lt"/>
              </a:rPr>
              <a:t>Il est élu  pour ……….. ans au suffrage……………………………………………</a:t>
            </a:r>
          </a:p>
          <a:p>
            <a:pPr marL="342900" indent="-342900" fontAlgn="auto">
              <a:spcBef>
                <a:spcPts val="0"/>
              </a:spcBef>
              <a:spcAft>
                <a:spcPts val="0"/>
              </a:spcAft>
              <a:defRPr/>
            </a:pPr>
            <a:r>
              <a:rPr lang="fr-FR" sz="1200" dirty="0">
                <a:latin typeface="+mn-lt"/>
              </a:rPr>
              <a:t>Il réside au palais de  ……………………………………… à Paris.</a:t>
            </a:r>
          </a:p>
          <a:p>
            <a:pPr marL="342900" indent="-342900" fontAlgn="auto">
              <a:spcBef>
                <a:spcPts val="0"/>
              </a:spcBef>
              <a:spcAft>
                <a:spcPts val="0"/>
              </a:spcAft>
              <a:defRPr/>
            </a:pPr>
            <a:endParaRPr lang="fr-FR" sz="1200" dirty="0">
              <a:latin typeface="+mn-lt"/>
            </a:endParaRPr>
          </a:p>
          <a:p>
            <a:pPr marL="342900" indent="-342900" fontAlgn="auto">
              <a:spcBef>
                <a:spcPts val="0"/>
              </a:spcBef>
              <a:spcAft>
                <a:spcPts val="0"/>
              </a:spcAft>
              <a:defRPr/>
            </a:pPr>
            <a:r>
              <a:rPr lang="fr-FR" sz="1400" dirty="0">
                <a:latin typeface="+mn-lt"/>
              </a:rPr>
              <a:t>Il dispose </a:t>
            </a:r>
            <a:r>
              <a:rPr lang="fr-FR" sz="1400" b="1" u="sng" dirty="0">
                <a:latin typeface="+mn-lt"/>
              </a:rPr>
              <a:t>seul</a:t>
            </a:r>
            <a:r>
              <a:rPr lang="fr-FR" sz="1400" dirty="0">
                <a:latin typeface="+mn-lt"/>
              </a:rPr>
              <a:t> de certains pouvoirs:</a:t>
            </a:r>
          </a:p>
          <a:p>
            <a:pPr marL="342900" indent="-342900" fontAlgn="auto">
              <a:spcBef>
                <a:spcPts val="0"/>
              </a:spcBef>
              <a:spcAft>
                <a:spcPts val="0"/>
              </a:spcAft>
              <a:defRPr/>
            </a:pPr>
            <a:r>
              <a:rPr lang="fr-FR" sz="1400" dirty="0">
                <a:latin typeface="+mn-lt"/>
              </a:rPr>
              <a:t>-</a:t>
            </a:r>
          </a:p>
          <a:p>
            <a:pPr marL="342900" indent="-342900" fontAlgn="auto">
              <a:spcBef>
                <a:spcPts val="0"/>
              </a:spcBef>
              <a:spcAft>
                <a:spcPts val="0"/>
              </a:spcAft>
              <a:defRPr/>
            </a:pPr>
            <a:r>
              <a:rPr lang="fr-FR" sz="1400" dirty="0">
                <a:latin typeface="+mn-lt"/>
              </a:rPr>
              <a:t>-</a:t>
            </a:r>
          </a:p>
          <a:p>
            <a:pPr marL="342900" indent="-342900" fontAlgn="auto">
              <a:spcBef>
                <a:spcPts val="0"/>
              </a:spcBef>
              <a:spcAft>
                <a:spcPts val="0"/>
              </a:spcAft>
              <a:defRPr/>
            </a:pPr>
            <a:r>
              <a:rPr lang="fr-FR" sz="1400" dirty="0">
                <a:latin typeface="+mn-lt"/>
              </a:rPr>
              <a:t>-</a:t>
            </a:r>
          </a:p>
          <a:p>
            <a:pPr marL="342900" indent="-342900" fontAlgn="auto">
              <a:spcBef>
                <a:spcPts val="0"/>
              </a:spcBef>
              <a:spcAft>
                <a:spcPts val="0"/>
              </a:spcAft>
              <a:defRPr/>
            </a:pPr>
            <a:endParaRPr lang="fr-FR" sz="1400" dirty="0">
              <a:latin typeface="+mn-lt"/>
            </a:endParaRPr>
          </a:p>
          <a:p>
            <a:pPr marL="342900" indent="-342900" fontAlgn="auto">
              <a:spcBef>
                <a:spcPts val="0"/>
              </a:spcBef>
              <a:spcAft>
                <a:spcPts val="0"/>
              </a:spcAft>
              <a:defRPr/>
            </a:pPr>
            <a:r>
              <a:rPr lang="fr-FR" sz="1400" dirty="0">
                <a:latin typeface="+mn-lt"/>
              </a:rPr>
              <a:t>Il </a:t>
            </a:r>
            <a:r>
              <a:rPr lang="fr-FR" sz="1400" b="1" u="sng" dirty="0">
                <a:latin typeface="+mn-lt"/>
              </a:rPr>
              <a:t>partage</a:t>
            </a:r>
            <a:r>
              <a:rPr lang="fr-FR" sz="1400" dirty="0">
                <a:latin typeface="+mn-lt"/>
              </a:rPr>
              <a:t> d’autres pouvoirs : </a:t>
            </a:r>
          </a:p>
          <a:p>
            <a:pPr fontAlgn="auto">
              <a:spcBef>
                <a:spcPts val="0"/>
              </a:spcBef>
              <a:spcAft>
                <a:spcPts val="0"/>
              </a:spcAft>
              <a:buFontTx/>
              <a:buChar char="-"/>
              <a:defRPr/>
            </a:pPr>
            <a:r>
              <a:rPr lang="fr-FR" sz="1200" dirty="0">
                <a:latin typeface="+mn-lt"/>
              </a:rPr>
              <a:t> Le Parlement déclare la guerre mais il est le ……………………………………..</a:t>
            </a:r>
          </a:p>
          <a:p>
            <a:pPr fontAlgn="auto">
              <a:spcBef>
                <a:spcPts val="0"/>
              </a:spcBef>
              <a:spcAft>
                <a:spcPts val="0"/>
              </a:spcAft>
              <a:defRPr/>
            </a:pPr>
            <a:r>
              <a:rPr lang="fr-FR" sz="1400" dirty="0">
                <a:latin typeface="+mn-lt"/>
              </a:rPr>
              <a:t>- </a:t>
            </a:r>
            <a:r>
              <a:rPr lang="fr-FR" sz="1200" dirty="0">
                <a:latin typeface="+mn-lt"/>
              </a:rPr>
              <a:t>Pour libérer un détenu il a …………………………………………..avec le premier ministre et le ministre de la Justice.</a:t>
            </a:r>
            <a:endParaRPr lang="fr-FR" sz="1400" dirty="0">
              <a:latin typeface="+mn-lt"/>
            </a:endParaRPr>
          </a:p>
          <a:p>
            <a:pPr marL="342900" indent="-342900" fontAlgn="auto">
              <a:spcBef>
                <a:spcPts val="0"/>
              </a:spcBef>
              <a:spcAft>
                <a:spcPts val="0"/>
              </a:spcAft>
              <a:defRPr/>
            </a:pPr>
            <a:r>
              <a:rPr lang="fr-FR" sz="1200" dirty="0">
                <a:latin typeface="+mn-lt"/>
              </a:rPr>
              <a:t>- Il signe les décrets du gouvernement et les lois du Parlement.</a:t>
            </a:r>
          </a:p>
          <a:p>
            <a:pPr marL="342900" indent="-342900" fontAlgn="auto">
              <a:spcBef>
                <a:spcPts val="0"/>
              </a:spcBef>
              <a:spcAft>
                <a:spcPts val="0"/>
              </a:spcAft>
              <a:defRPr/>
            </a:pPr>
            <a:r>
              <a:rPr lang="fr-FR" sz="1200" dirty="0">
                <a:latin typeface="+mn-lt"/>
              </a:rPr>
              <a:t>- Il préside ……………………………………………………………………..</a:t>
            </a:r>
          </a:p>
        </p:txBody>
      </p:sp>
      <p:sp>
        <p:nvSpPr>
          <p:cNvPr id="5" name="Flèche droite 4"/>
          <p:cNvSpPr/>
          <p:nvPr/>
        </p:nvSpPr>
        <p:spPr>
          <a:xfrm>
            <a:off x="3571875" y="1785938"/>
            <a:ext cx="642938" cy="9286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7174" name="ZoneTexte 5"/>
          <p:cNvSpPr txBox="1">
            <a:spLocks noChangeArrowheads="1"/>
          </p:cNvSpPr>
          <p:nvPr/>
        </p:nvSpPr>
        <p:spPr bwMode="auto">
          <a:xfrm>
            <a:off x="4214813" y="4143375"/>
            <a:ext cx="4714875" cy="2586038"/>
          </a:xfrm>
          <a:prstGeom prst="rect">
            <a:avLst/>
          </a:prstGeom>
          <a:noFill/>
          <a:ln w="9525">
            <a:solidFill>
              <a:schemeClr val="tx1"/>
            </a:solidFill>
            <a:miter lim="800000"/>
            <a:headEnd/>
            <a:tailEnd/>
          </a:ln>
        </p:spPr>
        <p:txBody>
          <a:bodyPr>
            <a:spAutoFit/>
          </a:bodyPr>
          <a:lstStyle/>
          <a:p>
            <a:pPr algn="ctr"/>
            <a:r>
              <a:rPr lang="fr-FR" b="1">
                <a:solidFill>
                  <a:srgbClr val="FF0000"/>
                </a:solidFill>
                <a:latin typeface="Calibri" pitchFamily="34" charset="0"/>
              </a:rPr>
              <a:t>2) </a:t>
            </a:r>
            <a:r>
              <a:rPr lang="fr-FR" b="1" u="sng">
                <a:solidFill>
                  <a:srgbClr val="FF0000"/>
                </a:solidFill>
                <a:latin typeface="Calibri" pitchFamily="34" charset="0"/>
              </a:rPr>
              <a:t>Le gouvernement</a:t>
            </a:r>
          </a:p>
          <a:p>
            <a:r>
              <a:rPr lang="fr-FR" sz="1200">
                <a:latin typeface="Calibri" pitchFamily="34" charset="0"/>
              </a:rPr>
              <a:t>Il est composé du </a:t>
            </a:r>
            <a:r>
              <a:rPr lang="fr-FR" sz="1200" b="1">
                <a:latin typeface="Calibri" pitchFamily="34" charset="0"/>
              </a:rPr>
              <a:t>Premier ministre </a:t>
            </a:r>
            <a:r>
              <a:rPr lang="fr-FR" sz="1200">
                <a:latin typeface="Calibri" pitchFamily="34" charset="0"/>
              </a:rPr>
              <a:t>(qui est à l’Hôtel …………..... à Paris) et de ses différents </a:t>
            </a:r>
            <a:r>
              <a:rPr lang="fr-FR" sz="1200" b="1">
                <a:latin typeface="Calibri" pitchFamily="34" charset="0"/>
              </a:rPr>
              <a:t>ministres  </a:t>
            </a:r>
            <a:r>
              <a:rPr lang="fr-FR" sz="1200">
                <a:latin typeface="Calibri" pitchFamily="34" charset="0"/>
              </a:rPr>
              <a:t>(Intérieur, Défense, Education, Justice…..).</a:t>
            </a:r>
          </a:p>
          <a:p>
            <a:r>
              <a:rPr lang="fr-FR" sz="1200" b="1" u="sng">
                <a:latin typeface="Calibri" pitchFamily="34" charset="0"/>
              </a:rPr>
              <a:t>Son rôle </a:t>
            </a:r>
            <a:r>
              <a:rPr lang="fr-FR" sz="1200">
                <a:latin typeface="Calibri" pitchFamily="34" charset="0"/>
              </a:rPr>
              <a:t>: </a:t>
            </a:r>
          </a:p>
          <a:p>
            <a:endParaRPr lang="fr-FR" sz="1200">
              <a:latin typeface="Calibri" pitchFamily="34" charset="0"/>
            </a:endParaRPr>
          </a:p>
          <a:p>
            <a:endParaRPr lang="fr-FR" sz="1200">
              <a:latin typeface="Calibri" pitchFamily="34" charset="0"/>
            </a:endParaRPr>
          </a:p>
          <a:p>
            <a:r>
              <a:rPr lang="fr-FR" sz="1200">
                <a:latin typeface="Calibri" pitchFamily="34" charset="0"/>
              </a:rPr>
              <a:t>  </a:t>
            </a:r>
          </a:p>
          <a:p>
            <a:r>
              <a:rPr lang="fr-FR" sz="1200">
                <a:latin typeface="Calibri" pitchFamily="34" charset="0"/>
              </a:rPr>
              <a:t> Le gouvernement est responsable devant l’Assemblée nationale qui peut l’obliger à …………………………………</a:t>
            </a:r>
          </a:p>
          <a:p>
            <a:r>
              <a:rPr lang="fr-FR" sz="1200">
                <a:latin typeface="Calibri" pitchFamily="34" charset="0"/>
              </a:rPr>
              <a:t>Le gouvernement est issu de la majorité à l’Assemblée nationale. Si cette majorité  n’est pas du même parti que le président, il y a la </a:t>
            </a:r>
            <a:r>
              <a:rPr lang="fr-FR" sz="1200" b="1">
                <a:latin typeface="Calibri" pitchFamily="34" charset="0"/>
              </a:rPr>
              <a:t>cohabitation. </a:t>
            </a:r>
            <a:r>
              <a:rPr lang="fr-FR" sz="1200">
                <a:latin typeface="Calibri" pitchFamily="34" charset="0"/>
              </a:rPr>
              <a:t>Par exemple, Jacques Chirac (RPR) a eu un premier ministre du PS (Parti Socialiste) entre 1997 et 2002: …………………………..</a:t>
            </a:r>
            <a:endParaRPr lang="fr-FR" sz="1200" b="1">
              <a:latin typeface="Calibri" pitchFamily="34" charset="0"/>
            </a:endParaRPr>
          </a:p>
        </p:txBody>
      </p:sp>
      <p:cxnSp>
        <p:nvCxnSpPr>
          <p:cNvPr id="8" name="Connecteur droit avec flèche 7"/>
          <p:cNvCxnSpPr/>
          <p:nvPr/>
        </p:nvCxnSpPr>
        <p:spPr>
          <a:xfrm flipV="1">
            <a:off x="3214688" y="5643563"/>
            <a:ext cx="1143000"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Flèche droite 8"/>
          <p:cNvSpPr/>
          <p:nvPr/>
        </p:nvSpPr>
        <p:spPr>
          <a:xfrm>
            <a:off x="3571875" y="5072063"/>
            <a:ext cx="642938"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 name="Rectangle 9"/>
          <p:cNvSpPr/>
          <p:nvPr/>
        </p:nvSpPr>
        <p:spPr>
          <a:xfrm>
            <a:off x="4572000" y="3645025"/>
            <a:ext cx="4176464" cy="507831"/>
          </a:xfrm>
          <a:prstGeom prst="rect">
            <a:avLst/>
          </a:prstGeom>
          <a:solidFill>
            <a:schemeClr val="bg1">
              <a:lumMod val="85000"/>
            </a:schemeClr>
          </a:solidFill>
        </p:spPr>
        <p:txBody>
          <a:bodyPr wrap="square">
            <a:spAutoFit/>
          </a:bodyPr>
          <a:lstStyle/>
          <a:p>
            <a:r>
              <a:rPr lang="fr-FR" sz="900" u="sng" dirty="0" smtClean="0"/>
              <a:t>Quelques liens utiles </a:t>
            </a:r>
            <a:r>
              <a:rPr lang="fr-FR" sz="900" dirty="0" smtClean="0"/>
              <a:t>:</a:t>
            </a:r>
            <a:endParaRPr lang="fr-FR" sz="900" dirty="0" smtClean="0">
              <a:hlinkClick r:id="rId2"/>
            </a:endParaRPr>
          </a:p>
          <a:p>
            <a:r>
              <a:rPr lang="fr-FR" sz="900" dirty="0" smtClean="0">
                <a:hlinkClick r:id="rId2"/>
              </a:rPr>
              <a:t>http://www.elysee.fr/president/la-presidence/les-institutions-de-la-cinquieme-republique/les-institutions-de-la-cinquieme-republique.9647.html</a:t>
            </a:r>
            <a:endParaRPr lang="fr-FR" sz="900" dirty="0"/>
          </a:p>
        </p:txBody>
      </p:sp>
      <p:sp>
        <p:nvSpPr>
          <p:cNvPr id="3" name="Espace réservé du numéro de diapositive 2"/>
          <p:cNvSpPr>
            <a:spLocks noGrp="1"/>
          </p:cNvSpPr>
          <p:nvPr>
            <p:ph type="sldNum" sz="quarter" idx="12"/>
          </p:nvPr>
        </p:nvSpPr>
        <p:spPr/>
        <p:txBody>
          <a:bodyPr/>
          <a:lstStyle/>
          <a:p>
            <a:pPr>
              <a:defRPr/>
            </a:pPr>
            <a:fld id="{0FF0883E-7A19-451D-B93B-4BC4DEF139BF}" type="slidenum">
              <a:rPr lang="fr-FR" smtClean="0"/>
              <a:pPr>
                <a:defRPr/>
              </a:pPr>
              <a:t>4</a:t>
            </a:fld>
            <a:endParaRPr lang="fr-F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a:xfrm>
            <a:off x="457200" y="404663"/>
            <a:ext cx="8229600" cy="381149"/>
          </a:xfrm>
        </p:spPr>
        <p:txBody>
          <a:bodyPr/>
          <a:lstStyle/>
          <a:p>
            <a:pPr eaLnBrk="1" hangingPunct="1"/>
            <a:r>
              <a:rPr lang="fr-FR" sz="1400" b="1" u="sng" dirty="0" smtClean="0">
                <a:solidFill>
                  <a:srgbClr val="FF0000"/>
                </a:solidFill>
              </a:rPr>
              <a:t>Fiche IIA: L’administration de l’Etat</a:t>
            </a:r>
            <a:endParaRPr lang="fr-FR" sz="1400" b="1" dirty="0" smtClean="0"/>
          </a:p>
        </p:txBody>
      </p:sp>
      <p:sp>
        <p:nvSpPr>
          <p:cNvPr id="9219" name="ZoneTexte 3"/>
          <p:cNvSpPr txBox="1">
            <a:spLocks noChangeArrowheads="1"/>
          </p:cNvSpPr>
          <p:nvPr/>
        </p:nvSpPr>
        <p:spPr bwMode="auto">
          <a:xfrm>
            <a:off x="2571750" y="2428875"/>
            <a:ext cx="3152775" cy="646113"/>
          </a:xfrm>
          <a:prstGeom prst="rect">
            <a:avLst/>
          </a:prstGeom>
          <a:solidFill>
            <a:schemeClr val="accent1">
              <a:lumMod val="20000"/>
              <a:lumOff val="80000"/>
            </a:schemeClr>
          </a:solidFill>
          <a:ln w="9525">
            <a:solidFill>
              <a:schemeClr val="tx1"/>
            </a:solidFill>
            <a:miter lim="800000"/>
            <a:headEnd/>
            <a:tailEnd/>
          </a:ln>
        </p:spPr>
        <p:txBody>
          <a:bodyPr wrap="none">
            <a:spAutoFit/>
          </a:bodyPr>
          <a:lstStyle/>
          <a:p>
            <a:r>
              <a:rPr lang="fr-FR" dirty="0">
                <a:latin typeface="Calibri" pitchFamily="34" charset="0"/>
              </a:rPr>
              <a:t>L’administration centrale à Paris</a:t>
            </a:r>
          </a:p>
          <a:p>
            <a:r>
              <a:rPr lang="fr-FR" dirty="0">
                <a:latin typeface="Calibri" pitchFamily="34" charset="0"/>
              </a:rPr>
              <a:t>dirigée par les </a:t>
            </a:r>
            <a:r>
              <a:rPr lang="fr-FR" b="1" dirty="0">
                <a:latin typeface="Calibri" pitchFamily="34" charset="0"/>
              </a:rPr>
              <a:t>ministres</a:t>
            </a:r>
          </a:p>
        </p:txBody>
      </p:sp>
      <p:sp>
        <p:nvSpPr>
          <p:cNvPr id="9220" name="ZoneTexte 4"/>
          <p:cNvSpPr txBox="1">
            <a:spLocks noChangeArrowheads="1"/>
          </p:cNvSpPr>
          <p:nvPr/>
        </p:nvSpPr>
        <p:spPr bwMode="auto">
          <a:xfrm>
            <a:off x="2857500" y="785813"/>
            <a:ext cx="3878263" cy="646112"/>
          </a:xfrm>
          <a:prstGeom prst="rect">
            <a:avLst/>
          </a:prstGeom>
          <a:solidFill>
            <a:schemeClr val="accent1">
              <a:lumMod val="20000"/>
              <a:lumOff val="80000"/>
            </a:schemeClr>
          </a:solidFill>
          <a:ln w="9525">
            <a:solidFill>
              <a:schemeClr val="tx1"/>
            </a:solidFill>
            <a:miter lim="800000"/>
            <a:headEnd/>
            <a:tailEnd/>
          </a:ln>
        </p:spPr>
        <p:txBody>
          <a:bodyPr wrap="none">
            <a:spAutoFit/>
          </a:bodyPr>
          <a:lstStyle/>
          <a:p>
            <a:r>
              <a:rPr lang="fr-FR">
                <a:latin typeface="Calibri" pitchFamily="34" charset="0"/>
              </a:rPr>
              <a:t>Le </a:t>
            </a:r>
            <a:r>
              <a:rPr lang="fr-FR" b="1">
                <a:latin typeface="Calibri" pitchFamily="34" charset="0"/>
              </a:rPr>
              <a:t>gouvernement</a:t>
            </a:r>
            <a:r>
              <a:rPr lang="fr-FR">
                <a:latin typeface="Calibri" pitchFamily="34" charset="0"/>
              </a:rPr>
              <a:t>  fait appliquer les lois</a:t>
            </a:r>
          </a:p>
          <a:p>
            <a:r>
              <a:rPr lang="fr-FR">
                <a:latin typeface="Calibri" pitchFamily="34" charset="0"/>
              </a:rPr>
              <a:t> et dirige l’ensemble du pays</a:t>
            </a:r>
          </a:p>
        </p:txBody>
      </p:sp>
      <p:cxnSp>
        <p:nvCxnSpPr>
          <p:cNvPr id="7" name="Connecteur droit avec flèche 6"/>
          <p:cNvCxnSpPr/>
          <p:nvPr/>
        </p:nvCxnSpPr>
        <p:spPr>
          <a:xfrm rot="5400000">
            <a:off x="2964656" y="1535907"/>
            <a:ext cx="1000125" cy="7858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22" name="ZoneTexte 9"/>
          <p:cNvSpPr txBox="1">
            <a:spLocks noChangeArrowheads="1"/>
          </p:cNvSpPr>
          <p:nvPr/>
        </p:nvSpPr>
        <p:spPr bwMode="auto">
          <a:xfrm>
            <a:off x="3500438" y="1714500"/>
            <a:ext cx="928687" cy="584200"/>
          </a:xfrm>
          <a:prstGeom prst="rect">
            <a:avLst/>
          </a:prstGeom>
          <a:noFill/>
          <a:ln w="9525">
            <a:noFill/>
            <a:miter lim="800000"/>
            <a:headEnd/>
            <a:tailEnd/>
          </a:ln>
        </p:spPr>
        <p:txBody>
          <a:bodyPr>
            <a:spAutoFit/>
          </a:bodyPr>
          <a:lstStyle/>
          <a:p>
            <a:r>
              <a:rPr lang="fr-FR" sz="1600" i="1">
                <a:latin typeface="Calibri" pitchFamily="34" charset="0"/>
              </a:rPr>
              <a:t>à l’aide de</a:t>
            </a:r>
          </a:p>
        </p:txBody>
      </p:sp>
      <p:sp>
        <p:nvSpPr>
          <p:cNvPr id="9223" name="ZoneTexte 12"/>
          <p:cNvSpPr txBox="1">
            <a:spLocks noChangeArrowheads="1"/>
          </p:cNvSpPr>
          <p:nvPr/>
        </p:nvSpPr>
        <p:spPr bwMode="auto">
          <a:xfrm>
            <a:off x="285750" y="3929063"/>
            <a:ext cx="3429000" cy="1384300"/>
          </a:xfrm>
          <a:prstGeom prst="rect">
            <a:avLst/>
          </a:prstGeom>
          <a:solidFill>
            <a:schemeClr val="accent1">
              <a:lumMod val="20000"/>
              <a:lumOff val="80000"/>
            </a:schemeClr>
          </a:solidFill>
          <a:ln w="9525">
            <a:solidFill>
              <a:schemeClr val="tx1"/>
            </a:solidFill>
            <a:miter lim="800000"/>
            <a:headEnd/>
            <a:tailEnd/>
          </a:ln>
        </p:spPr>
        <p:txBody>
          <a:bodyPr>
            <a:spAutoFit/>
          </a:bodyPr>
          <a:lstStyle/>
          <a:p>
            <a:r>
              <a:rPr lang="fr-FR" sz="1600" dirty="0">
                <a:latin typeface="Calibri" pitchFamily="34" charset="0"/>
              </a:rPr>
              <a:t>Les </a:t>
            </a:r>
            <a:r>
              <a:rPr lang="fr-FR" sz="1600" b="1" dirty="0">
                <a:latin typeface="Calibri" pitchFamily="34" charset="0"/>
              </a:rPr>
              <a:t>fonctionnaires</a:t>
            </a:r>
            <a:r>
              <a:rPr lang="fr-FR" sz="1600" dirty="0">
                <a:latin typeface="Calibri" pitchFamily="34" charset="0"/>
              </a:rPr>
              <a:t> : les professeurs dans l’Education nationale, les policiers au ministère de l’Intérieur, </a:t>
            </a:r>
          </a:p>
          <a:p>
            <a:endParaRPr lang="fr-FR" dirty="0">
              <a:latin typeface="Calibri" pitchFamily="34" charset="0"/>
            </a:endParaRPr>
          </a:p>
          <a:p>
            <a:endParaRPr lang="fr-FR" dirty="0">
              <a:latin typeface="Calibri" pitchFamily="34" charset="0"/>
            </a:endParaRPr>
          </a:p>
        </p:txBody>
      </p:sp>
      <p:sp>
        <p:nvSpPr>
          <p:cNvPr id="9224" name="ZoneTexte 16"/>
          <p:cNvSpPr txBox="1">
            <a:spLocks noChangeArrowheads="1"/>
          </p:cNvSpPr>
          <p:nvPr/>
        </p:nvSpPr>
        <p:spPr bwMode="auto">
          <a:xfrm>
            <a:off x="3203848" y="3212976"/>
            <a:ext cx="1590675" cy="338138"/>
          </a:xfrm>
          <a:prstGeom prst="rect">
            <a:avLst/>
          </a:prstGeom>
          <a:noFill/>
          <a:ln w="9525">
            <a:noFill/>
            <a:miter lim="800000"/>
            <a:headEnd/>
            <a:tailEnd/>
          </a:ln>
        </p:spPr>
        <p:txBody>
          <a:bodyPr wrap="none">
            <a:spAutoFit/>
          </a:bodyPr>
          <a:lstStyle/>
          <a:p>
            <a:r>
              <a:rPr lang="fr-FR" sz="1600" i="1" dirty="0">
                <a:latin typeface="Calibri" pitchFamily="34" charset="0"/>
              </a:rPr>
              <a:t>a sous ses ordres</a:t>
            </a:r>
          </a:p>
        </p:txBody>
      </p:sp>
      <p:sp>
        <p:nvSpPr>
          <p:cNvPr id="19" name="ZoneTexte 18"/>
          <p:cNvSpPr txBox="1"/>
          <p:nvPr/>
        </p:nvSpPr>
        <p:spPr>
          <a:xfrm>
            <a:off x="214282" y="1071546"/>
            <a:ext cx="2150525" cy="954107"/>
          </a:xfrm>
          <a:prstGeom prst="rect">
            <a:avLst/>
          </a:prstGeom>
          <a:solidFill>
            <a:schemeClr val="bg1"/>
          </a:solidFill>
          <a:ln>
            <a:solidFill>
              <a:schemeClr val="tx1"/>
            </a:solidFill>
            <a:prstDash val="sysDot"/>
          </a:ln>
        </p:spPr>
        <p:txBody>
          <a:bodyPr wrap="none">
            <a:spAutoFit/>
          </a:bodyPr>
          <a:lstStyle/>
          <a:p>
            <a:pPr fontAlgn="auto">
              <a:spcBef>
                <a:spcPts val="0"/>
              </a:spcBef>
              <a:spcAft>
                <a:spcPts val="0"/>
              </a:spcAft>
              <a:defRPr/>
            </a:pPr>
            <a:r>
              <a:rPr lang="fr-FR" sz="1400" dirty="0">
                <a:latin typeface="+mn-lt"/>
              </a:rPr>
              <a:t>Les juges du </a:t>
            </a:r>
            <a:r>
              <a:rPr lang="fr-FR" sz="1400" b="1" dirty="0">
                <a:latin typeface="+mn-lt"/>
              </a:rPr>
              <a:t>Conseil d’Etat </a:t>
            </a:r>
          </a:p>
          <a:p>
            <a:pPr fontAlgn="auto">
              <a:spcBef>
                <a:spcPts val="0"/>
              </a:spcBef>
              <a:spcAft>
                <a:spcPts val="0"/>
              </a:spcAft>
              <a:defRPr/>
            </a:pPr>
            <a:r>
              <a:rPr lang="fr-FR" sz="1400" dirty="0">
                <a:latin typeface="+mn-lt"/>
              </a:rPr>
              <a:t>donnent leur avis sur </a:t>
            </a:r>
          </a:p>
          <a:p>
            <a:pPr fontAlgn="auto">
              <a:spcBef>
                <a:spcPts val="0"/>
              </a:spcBef>
              <a:spcAft>
                <a:spcPts val="0"/>
              </a:spcAft>
              <a:defRPr/>
            </a:pPr>
            <a:r>
              <a:rPr lang="fr-FR" sz="1400" dirty="0">
                <a:latin typeface="+mn-lt"/>
              </a:rPr>
              <a:t>les décisions </a:t>
            </a:r>
          </a:p>
          <a:p>
            <a:pPr fontAlgn="auto">
              <a:spcBef>
                <a:spcPts val="0"/>
              </a:spcBef>
              <a:spcAft>
                <a:spcPts val="0"/>
              </a:spcAft>
              <a:defRPr/>
            </a:pPr>
            <a:r>
              <a:rPr lang="fr-FR" sz="1400" dirty="0">
                <a:latin typeface="+mn-lt"/>
              </a:rPr>
              <a:t>du gouvernement</a:t>
            </a:r>
          </a:p>
        </p:txBody>
      </p:sp>
      <p:cxnSp>
        <p:nvCxnSpPr>
          <p:cNvPr id="22" name="Connecteur droit avec flèche 21"/>
          <p:cNvCxnSpPr>
            <a:stCxn id="0" idx="3"/>
            <a:endCxn id="9220" idx="1"/>
          </p:cNvCxnSpPr>
          <p:nvPr/>
        </p:nvCxnSpPr>
        <p:spPr>
          <a:xfrm flipV="1">
            <a:off x="2365375" y="1109663"/>
            <a:ext cx="492125" cy="438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214282" y="2214554"/>
            <a:ext cx="1808893" cy="738664"/>
          </a:xfrm>
          <a:prstGeom prst="rect">
            <a:avLst/>
          </a:prstGeom>
          <a:solidFill>
            <a:schemeClr val="bg1"/>
          </a:solidFill>
          <a:ln>
            <a:solidFill>
              <a:schemeClr val="tx1"/>
            </a:solidFill>
            <a:prstDash val="sysDot"/>
          </a:ln>
        </p:spPr>
        <p:txBody>
          <a:bodyPr wrap="none">
            <a:spAutoFit/>
          </a:bodyPr>
          <a:lstStyle/>
          <a:p>
            <a:pPr fontAlgn="auto">
              <a:spcBef>
                <a:spcPts val="0"/>
              </a:spcBef>
              <a:spcAft>
                <a:spcPts val="0"/>
              </a:spcAft>
              <a:defRPr/>
            </a:pPr>
            <a:r>
              <a:rPr lang="fr-FR" sz="1400" dirty="0">
                <a:latin typeface="+mn-lt"/>
              </a:rPr>
              <a:t>La </a:t>
            </a:r>
            <a:r>
              <a:rPr lang="fr-FR" sz="1400" b="1" dirty="0">
                <a:latin typeface="+mn-lt"/>
              </a:rPr>
              <a:t>Cour des comptes </a:t>
            </a:r>
          </a:p>
          <a:p>
            <a:pPr fontAlgn="auto">
              <a:spcBef>
                <a:spcPts val="0"/>
              </a:spcBef>
              <a:spcAft>
                <a:spcPts val="0"/>
              </a:spcAft>
              <a:defRPr/>
            </a:pPr>
            <a:r>
              <a:rPr lang="fr-FR" sz="1400" dirty="0">
                <a:latin typeface="+mn-lt"/>
              </a:rPr>
              <a:t>contrôle les dépenses </a:t>
            </a:r>
          </a:p>
          <a:p>
            <a:pPr fontAlgn="auto">
              <a:spcBef>
                <a:spcPts val="0"/>
              </a:spcBef>
              <a:spcAft>
                <a:spcPts val="0"/>
              </a:spcAft>
              <a:defRPr/>
            </a:pPr>
            <a:r>
              <a:rPr lang="fr-FR" sz="1400" dirty="0">
                <a:latin typeface="+mn-lt"/>
              </a:rPr>
              <a:t>de l’administration</a:t>
            </a:r>
          </a:p>
        </p:txBody>
      </p:sp>
      <p:cxnSp>
        <p:nvCxnSpPr>
          <p:cNvPr id="25" name="Connecteur droit avec flèche 24"/>
          <p:cNvCxnSpPr>
            <a:stCxn id="0" idx="3"/>
            <a:endCxn id="9219" idx="1"/>
          </p:cNvCxnSpPr>
          <p:nvPr/>
        </p:nvCxnSpPr>
        <p:spPr>
          <a:xfrm>
            <a:off x="2022475" y="2584450"/>
            <a:ext cx="549275" cy="168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6215063" y="2643188"/>
            <a:ext cx="2786062" cy="923925"/>
          </a:xfrm>
          <a:prstGeom prst="rect">
            <a:avLst/>
          </a:prstGeom>
          <a:solidFill>
            <a:schemeClr val="accent2">
              <a:lumMod val="40000"/>
              <a:lumOff val="60000"/>
            </a:schemeClr>
          </a:solidFill>
        </p:spPr>
        <p:txBody>
          <a:bodyPr>
            <a:spAutoFit/>
          </a:bodyPr>
          <a:lstStyle/>
          <a:p>
            <a:pPr fontAlgn="auto">
              <a:spcBef>
                <a:spcPts val="0"/>
              </a:spcBef>
              <a:spcAft>
                <a:spcPts val="0"/>
              </a:spcAft>
              <a:defRPr/>
            </a:pPr>
            <a:r>
              <a:rPr lang="fr-FR" dirty="0">
                <a:latin typeface="+mn-lt"/>
              </a:rPr>
              <a:t>L’administration territoriale, </a:t>
            </a:r>
          </a:p>
          <a:p>
            <a:pPr fontAlgn="auto">
              <a:spcBef>
                <a:spcPts val="0"/>
              </a:spcBef>
              <a:spcAft>
                <a:spcPts val="0"/>
              </a:spcAft>
              <a:defRPr/>
            </a:pPr>
            <a:r>
              <a:rPr lang="fr-FR" dirty="0">
                <a:latin typeface="+mn-lt"/>
              </a:rPr>
              <a:t>divisée en circonscriptions:</a:t>
            </a:r>
          </a:p>
          <a:p>
            <a:pPr fontAlgn="auto">
              <a:spcBef>
                <a:spcPts val="0"/>
              </a:spcBef>
              <a:spcAft>
                <a:spcPts val="0"/>
              </a:spcAft>
              <a:defRPr/>
            </a:pPr>
            <a:endParaRPr lang="fr-FR" dirty="0">
              <a:latin typeface="+mn-lt"/>
            </a:endParaRPr>
          </a:p>
        </p:txBody>
      </p:sp>
      <p:cxnSp>
        <p:nvCxnSpPr>
          <p:cNvPr id="29" name="Connecteur droit avec flèche 28"/>
          <p:cNvCxnSpPr>
            <a:endCxn id="27" idx="0"/>
          </p:cNvCxnSpPr>
          <p:nvPr/>
        </p:nvCxnSpPr>
        <p:spPr>
          <a:xfrm>
            <a:off x="5786438" y="1428750"/>
            <a:ext cx="1822450" cy="1214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35" name="ZoneTexte 33"/>
          <p:cNvSpPr txBox="1">
            <a:spLocks noChangeArrowheads="1"/>
          </p:cNvSpPr>
          <p:nvPr/>
        </p:nvSpPr>
        <p:spPr bwMode="auto">
          <a:xfrm>
            <a:off x="6786563" y="1714500"/>
            <a:ext cx="1785937" cy="307975"/>
          </a:xfrm>
          <a:prstGeom prst="rect">
            <a:avLst/>
          </a:prstGeom>
          <a:noFill/>
          <a:ln w="9525">
            <a:noFill/>
            <a:miter lim="800000"/>
            <a:headEnd/>
            <a:tailEnd/>
          </a:ln>
        </p:spPr>
        <p:txBody>
          <a:bodyPr>
            <a:spAutoFit/>
          </a:bodyPr>
          <a:lstStyle/>
          <a:p>
            <a:r>
              <a:rPr lang="fr-FR" sz="1400" i="1">
                <a:latin typeface="Calibri" pitchFamily="34" charset="0"/>
              </a:rPr>
              <a:t>dirige</a:t>
            </a:r>
          </a:p>
        </p:txBody>
      </p:sp>
      <p:sp>
        <p:nvSpPr>
          <p:cNvPr id="35" name="ZoneTexte 34"/>
          <p:cNvSpPr txBox="1"/>
          <p:nvPr/>
        </p:nvSpPr>
        <p:spPr>
          <a:xfrm>
            <a:off x="6357938" y="3857625"/>
            <a:ext cx="2500312" cy="1077913"/>
          </a:xfrm>
          <a:prstGeom prst="rect">
            <a:avLst/>
          </a:prstGeom>
          <a:solidFill>
            <a:schemeClr val="accent2">
              <a:lumMod val="40000"/>
              <a:lumOff val="60000"/>
            </a:schemeClr>
          </a:solidFill>
        </p:spPr>
        <p:txBody>
          <a:bodyPr>
            <a:spAutoFit/>
          </a:bodyPr>
          <a:lstStyle/>
          <a:p>
            <a:pPr fontAlgn="auto">
              <a:spcBef>
                <a:spcPts val="0"/>
              </a:spcBef>
              <a:spcAft>
                <a:spcPts val="0"/>
              </a:spcAft>
              <a:defRPr/>
            </a:pPr>
            <a:r>
              <a:rPr lang="fr-FR" sz="1600" dirty="0">
                <a:latin typeface="+mn-lt"/>
              </a:rPr>
              <a:t>Le </a:t>
            </a:r>
            <a:r>
              <a:rPr lang="fr-FR" sz="1600" u="sng" dirty="0">
                <a:latin typeface="+mn-lt"/>
              </a:rPr>
              <a:t>préfet de région</a:t>
            </a:r>
          </a:p>
          <a:p>
            <a:pPr fontAlgn="auto">
              <a:spcBef>
                <a:spcPts val="0"/>
              </a:spcBef>
              <a:spcAft>
                <a:spcPts val="0"/>
              </a:spcAft>
              <a:defRPr/>
            </a:pPr>
            <a:r>
              <a:rPr lang="fr-FR" sz="1600" dirty="0">
                <a:latin typeface="+mn-lt"/>
              </a:rPr>
              <a:t>Le </a:t>
            </a:r>
            <a:r>
              <a:rPr lang="fr-FR" sz="1600" u="sng" dirty="0">
                <a:latin typeface="+mn-lt"/>
              </a:rPr>
              <a:t>préfet</a:t>
            </a:r>
            <a:r>
              <a:rPr lang="fr-FR" sz="1600" dirty="0">
                <a:latin typeface="+mn-lt"/>
              </a:rPr>
              <a:t> du département</a:t>
            </a:r>
          </a:p>
          <a:p>
            <a:pPr fontAlgn="auto">
              <a:spcBef>
                <a:spcPts val="0"/>
              </a:spcBef>
              <a:spcAft>
                <a:spcPts val="0"/>
              </a:spcAft>
              <a:defRPr/>
            </a:pPr>
            <a:r>
              <a:rPr lang="fr-FR" sz="1600" dirty="0">
                <a:latin typeface="+mn-lt"/>
              </a:rPr>
              <a:t>Le </a:t>
            </a:r>
            <a:r>
              <a:rPr lang="fr-FR" sz="1600" u="sng" dirty="0">
                <a:latin typeface="+mn-lt"/>
              </a:rPr>
              <a:t>sous-préfet</a:t>
            </a:r>
            <a:r>
              <a:rPr lang="fr-FR" sz="1600" dirty="0">
                <a:latin typeface="+mn-lt"/>
              </a:rPr>
              <a:t> </a:t>
            </a:r>
            <a:r>
              <a:rPr lang="fr-FR" sz="1600" dirty="0" smtClean="0">
                <a:latin typeface="+mn-lt"/>
              </a:rPr>
              <a:t>dans l’arrondissement</a:t>
            </a:r>
            <a:endParaRPr lang="fr-FR" sz="1600" dirty="0">
              <a:latin typeface="+mn-lt"/>
            </a:endParaRPr>
          </a:p>
        </p:txBody>
      </p:sp>
      <p:cxnSp>
        <p:nvCxnSpPr>
          <p:cNvPr id="38" name="Connecteur droit avec flèche 37"/>
          <p:cNvCxnSpPr>
            <a:endCxn id="9223" idx="0"/>
          </p:cNvCxnSpPr>
          <p:nvPr/>
        </p:nvCxnSpPr>
        <p:spPr>
          <a:xfrm rot="10800000" flipV="1">
            <a:off x="2000250" y="3071813"/>
            <a:ext cx="1357313" cy="8572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ZoneTexte 38"/>
          <p:cNvSpPr txBox="1"/>
          <p:nvPr/>
        </p:nvSpPr>
        <p:spPr>
          <a:xfrm>
            <a:off x="3929063" y="3929063"/>
            <a:ext cx="1857375" cy="1600200"/>
          </a:xfrm>
          <a:prstGeom prst="rect">
            <a:avLst/>
          </a:prstGeom>
          <a:solidFill>
            <a:schemeClr val="accent2">
              <a:lumMod val="40000"/>
              <a:lumOff val="60000"/>
            </a:schemeClr>
          </a:solidFill>
        </p:spPr>
        <p:txBody>
          <a:bodyPr>
            <a:spAutoFit/>
          </a:bodyPr>
          <a:lstStyle/>
          <a:p>
            <a:pPr fontAlgn="auto">
              <a:spcBef>
                <a:spcPts val="0"/>
              </a:spcBef>
              <a:spcAft>
                <a:spcPts val="0"/>
              </a:spcAft>
              <a:defRPr/>
            </a:pPr>
            <a:r>
              <a:rPr lang="fr-FR" sz="1400" dirty="0">
                <a:latin typeface="+mn-lt"/>
              </a:rPr>
              <a:t>Les ministères sont représentés dans les circonscriptions :</a:t>
            </a:r>
          </a:p>
          <a:p>
            <a:pPr fontAlgn="auto">
              <a:spcBef>
                <a:spcPts val="0"/>
              </a:spcBef>
              <a:spcAft>
                <a:spcPts val="0"/>
              </a:spcAft>
              <a:defRPr/>
            </a:pPr>
            <a:r>
              <a:rPr lang="fr-FR" sz="1400" dirty="0">
                <a:latin typeface="+mn-lt"/>
              </a:rPr>
              <a:t>Ex.: le Rectorat pour l’Education, le centre des impôts pour les finances…</a:t>
            </a:r>
          </a:p>
        </p:txBody>
      </p:sp>
      <p:cxnSp>
        <p:nvCxnSpPr>
          <p:cNvPr id="41" name="Connecteur droit avec flèche 40"/>
          <p:cNvCxnSpPr>
            <a:endCxn id="39" idx="0"/>
          </p:cNvCxnSpPr>
          <p:nvPr/>
        </p:nvCxnSpPr>
        <p:spPr>
          <a:xfrm rot="5400000">
            <a:off x="4500563" y="3429000"/>
            <a:ext cx="857250"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a:stCxn id="35" idx="1"/>
            <a:endCxn id="39" idx="3"/>
          </p:cNvCxnSpPr>
          <p:nvPr/>
        </p:nvCxnSpPr>
        <p:spPr>
          <a:xfrm rot="10800000" flipV="1">
            <a:off x="5786438" y="4395788"/>
            <a:ext cx="571500" cy="333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p:nvPr/>
        </p:nvCxnSpPr>
        <p:spPr>
          <a:xfrm rot="16200000" flipH="1">
            <a:off x="4643438" y="2428875"/>
            <a:ext cx="2714625" cy="7143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42" name="ZoneTexte 47"/>
          <p:cNvSpPr txBox="1">
            <a:spLocks noChangeArrowheads="1"/>
          </p:cNvSpPr>
          <p:nvPr/>
        </p:nvSpPr>
        <p:spPr bwMode="auto">
          <a:xfrm>
            <a:off x="5000625" y="1785938"/>
            <a:ext cx="739775" cy="307975"/>
          </a:xfrm>
          <a:prstGeom prst="rect">
            <a:avLst/>
          </a:prstGeom>
          <a:noFill/>
          <a:ln w="9525">
            <a:noFill/>
            <a:miter lim="800000"/>
            <a:headEnd/>
            <a:tailEnd/>
          </a:ln>
        </p:spPr>
        <p:txBody>
          <a:bodyPr wrap="none">
            <a:spAutoFit/>
          </a:bodyPr>
          <a:lstStyle/>
          <a:p>
            <a:r>
              <a:rPr lang="fr-FR" sz="1400" i="1">
                <a:latin typeface="Calibri" pitchFamily="34" charset="0"/>
              </a:rPr>
              <a:t>nomme</a:t>
            </a:r>
          </a:p>
        </p:txBody>
      </p:sp>
      <p:sp>
        <p:nvSpPr>
          <p:cNvPr id="9243" name="ZoneTexte 48"/>
          <p:cNvSpPr txBox="1">
            <a:spLocks noChangeArrowheads="1"/>
          </p:cNvSpPr>
          <p:nvPr/>
        </p:nvSpPr>
        <p:spPr bwMode="auto">
          <a:xfrm>
            <a:off x="5857875" y="4643438"/>
            <a:ext cx="536575" cy="276225"/>
          </a:xfrm>
          <a:prstGeom prst="rect">
            <a:avLst/>
          </a:prstGeom>
          <a:noFill/>
          <a:ln w="9525">
            <a:noFill/>
            <a:miter lim="800000"/>
            <a:headEnd/>
            <a:tailEnd/>
          </a:ln>
        </p:spPr>
        <p:txBody>
          <a:bodyPr wrap="none">
            <a:spAutoFit/>
          </a:bodyPr>
          <a:lstStyle/>
          <a:p>
            <a:r>
              <a:rPr lang="fr-FR" sz="1200" i="1">
                <a:latin typeface="Calibri" pitchFamily="34" charset="0"/>
              </a:rPr>
              <a:t>dirige</a:t>
            </a:r>
          </a:p>
        </p:txBody>
      </p:sp>
      <p:sp>
        <p:nvSpPr>
          <p:cNvPr id="50" name="ZoneTexte 49"/>
          <p:cNvSpPr txBox="1"/>
          <p:nvPr/>
        </p:nvSpPr>
        <p:spPr>
          <a:xfrm>
            <a:off x="6000750" y="5643563"/>
            <a:ext cx="3011488" cy="954087"/>
          </a:xfrm>
          <a:prstGeom prst="rect">
            <a:avLst/>
          </a:prstGeom>
          <a:solidFill>
            <a:schemeClr val="accent2">
              <a:lumMod val="40000"/>
              <a:lumOff val="60000"/>
            </a:schemeClr>
          </a:solidFill>
        </p:spPr>
        <p:txBody>
          <a:bodyPr wrap="none">
            <a:spAutoFit/>
          </a:bodyPr>
          <a:lstStyle/>
          <a:p>
            <a:pPr fontAlgn="auto">
              <a:spcBef>
                <a:spcPts val="0"/>
              </a:spcBef>
              <a:spcAft>
                <a:spcPts val="0"/>
              </a:spcAft>
              <a:defRPr/>
            </a:pPr>
            <a:r>
              <a:rPr lang="fr-FR" sz="1400" dirty="0">
                <a:latin typeface="+mn-lt"/>
              </a:rPr>
              <a:t>Appliquant les lois </a:t>
            </a:r>
          </a:p>
          <a:p>
            <a:pPr fontAlgn="auto">
              <a:spcBef>
                <a:spcPts val="0"/>
              </a:spcBef>
              <a:spcAft>
                <a:spcPts val="0"/>
              </a:spcAft>
              <a:defRPr/>
            </a:pPr>
            <a:r>
              <a:rPr lang="fr-FR" sz="1400" dirty="0">
                <a:latin typeface="+mn-lt"/>
              </a:rPr>
              <a:t>Assurant l’ordre public</a:t>
            </a:r>
          </a:p>
          <a:p>
            <a:pPr fontAlgn="auto">
              <a:spcBef>
                <a:spcPts val="0"/>
              </a:spcBef>
              <a:spcAft>
                <a:spcPts val="0"/>
              </a:spcAft>
              <a:defRPr/>
            </a:pPr>
            <a:r>
              <a:rPr lang="fr-FR" sz="1400" dirty="0">
                <a:latin typeface="+mn-lt"/>
              </a:rPr>
              <a:t>Délivrant passeports et permis </a:t>
            </a:r>
          </a:p>
          <a:p>
            <a:pPr fontAlgn="auto">
              <a:spcBef>
                <a:spcPts val="0"/>
              </a:spcBef>
              <a:spcAft>
                <a:spcPts val="0"/>
              </a:spcAft>
              <a:defRPr/>
            </a:pPr>
            <a:r>
              <a:rPr lang="fr-FR" sz="1400" dirty="0">
                <a:latin typeface="+mn-lt"/>
              </a:rPr>
              <a:t>Contrôlant les collectivités territoriales</a:t>
            </a:r>
          </a:p>
        </p:txBody>
      </p:sp>
      <p:cxnSp>
        <p:nvCxnSpPr>
          <p:cNvPr id="52" name="Connecteur droit avec flèche 51"/>
          <p:cNvCxnSpPr>
            <a:stCxn id="35" idx="2"/>
            <a:endCxn id="50" idx="0"/>
          </p:cNvCxnSpPr>
          <p:nvPr/>
        </p:nvCxnSpPr>
        <p:spPr>
          <a:xfrm rot="5400000">
            <a:off x="7204075" y="5238751"/>
            <a:ext cx="708025" cy="10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46" name="ZoneTexte 53"/>
          <p:cNvSpPr txBox="1">
            <a:spLocks noChangeArrowheads="1"/>
          </p:cNvSpPr>
          <p:nvPr/>
        </p:nvSpPr>
        <p:spPr bwMode="auto">
          <a:xfrm>
            <a:off x="7500938" y="5143500"/>
            <a:ext cx="1433512" cy="276225"/>
          </a:xfrm>
          <a:prstGeom prst="rect">
            <a:avLst/>
          </a:prstGeom>
          <a:noFill/>
          <a:ln w="9525">
            <a:noFill/>
            <a:miter lim="800000"/>
            <a:headEnd/>
            <a:tailEnd/>
          </a:ln>
        </p:spPr>
        <p:txBody>
          <a:bodyPr wrap="none">
            <a:spAutoFit/>
          </a:bodyPr>
          <a:lstStyle/>
          <a:p>
            <a:r>
              <a:rPr lang="fr-FR" sz="1200" i="1">
                <a:latin typeface="Calibri" pitchFamily="34" charset="0"/>
              </a:rPr>
              <a:t>représente l’Etat en </a:t>
            </a:r>
          </a:p>
        </p:txBody>
      </p:sp>
      <p:cxnSp>
        <p:nvCxnSpPr>
          <p:cNvPr id="63" name="Connecteur droit avec flèche 62"/>
          <p:cNvCxnSpPr>
            <a:stCxn id="50" idx="1"/>
            <a:endCxn id="9223" idx="2"/>
          </p:cNvCxnSpPr>
          <p:nvPr/>
        </p:nvCxnSpPr>
        <p:spPr>
          <a:xfrm rot="10800000">
            <a:off x="2000250" y="5313363"/>
            <a:ext cx="4000500" cy="8080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248" name="ZoneTexte 63"/>
          <p:cNvSpPr txBox="1">
            <a:spLocks noChangeArrowheads="1"/>
          </p:cNvSpPr>
          <p:nvPr/>
        </p:nvSpPr>
        <p:spPr bwMode="auto">
          <a:xfrm>
            <a:off x="2699792" y="5589240"/>
            <a:ext cx="909638" cy="276225"/>
          </a:xfrm>
          <a:prstGeom prst="rect">
            <a:avLst/>
          </a:prstGeom>
          <a:noFill/>
          <a:ln w="9525">
            <a:noFill/>
            <a:miter lim="800000"/>
            <a:headEnd/>
            <a:tailEnd/>
          </a:ln>
        </p:spPr>
        <p:txBody>
          <a:bodyPr wrap="none">
            <a:spAutoFit/>
          </a:bodyPr>
          <a:lstStyle/>
          <a:p>
            <a:r>
              <a:rPr lang="fr-FR" sz="1200" i="1" dirty="0">
                <a:latin typeface="Calibri" pitchFamily="34" charset="0"/>
              </a:rPr>
              <a:t>En utilisant </a:t>
            </a:r>
          </a:p>
        </p:txBody>
      </p:sp>
      <p:sp>
        <p:nvSpPr>
          <p:cNvPr id="30" name="Rectangle 29"/>
          <p:cNvSpPr/>
          <p:nvPr/>
        </p:nvSpPr>
        <p:spPr>
          <a:xfrm>
            <a:off x="3095835" y="106759"/>
            <a:ext cx="3271921" cy="338554"/>
          </a:xfrm>
          <a:prstGeom prst="rect">
            <a:avLst/>
          </a:prstGeom>
        </p:spPr>
        <p:txBody>
          <a:bodyPr wrap="none">
            <a:spAutoFit/>
          </a:bodyPr>
          <a:lstStyle/>
          <a:p>
            <a:r>
              <a:rPr lang="fr-FR" sz="1600" b="1" u="sng" dirty="0" smtClean="0">
                <a:solidFill>
                  <a:srgbClr val="FF0000"/>
                </a:solidFill>
              </a:rPr>
              <a:t>II . L’administration du territoire</a:t>
            </a:r>
            <a:endParaRPr lang="fr-FR" sz="1600" b="1" dirty="0"/>
          </a:p>
        </p:txBody>
      </p:sp>
      <p:cxnSp>
        <p:nvCxnSpPr>
          <p:cNvPr id="31" name="Connecteur droit avec flèche 30"/>
          <p:cNvCxnSpPr/>
          <p:nvPr/>
        </p:nvCxnSpPr>
        <p:spPr>
          <a:xfrm rot="10800000">
            <a:off x="2267744" y="5373217"/>
            <a:ext cx="1656184" cy="1440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6911752" y="260648"/>
            <a:ext cx="2232248" cy="1323439"/>
          </a:xfrm>
          <a:prstGeom prst="rect">
            <a:avLst/>
          </a:prstGeom>
          <a:solidFill>
            <a:schemeClr val="bg1">
              <a:lumMod val="85000"/>
            </a:schemeClr>
          </a:solidFill>
        </p:spPr>
        <p:txBody>
          <a:bodyPr wrap="square">
            <a:spAutoFit/>
          </a:bodyPr>
          <a:lstStyle/>
          <a:p>
            <a:r>
              <a:rPr lang="fr-FR" sz="1000" u="sng" dirty="0" smtClean="0"/>
              <a:t>Quelques liens utiles </a:t>
            </a:r>
            <a:r>
              <a:rPr lang="fr-FR" sz="1000" dirty="0" smtClean="0"/>
              <a:t>:</a:t>
            </a:r>
          </a:p>
          <a:p>
            <a:r>
              <a:rPr lang="fr-FR" sz="1000" dirty="0" smtClean="0">
                <a:hlinkClick r:id="rId2"/>
              </a:rPr>
              <a:t>http://www.ardennes.pref.gouv.fr/</a:t>
            </a:r>
            <a:endParaRPr lang="fr-FR" sz="1000" dirty="0" smtClean="0"/>
          </a:p>
          <a:p>
            <a:r>
              <a:rPr lang="fr-FR" sz="1000" dirty="0" smtClean="0">
                <a:hlinkClick r:id="rId3"/>
              </a:rPr>
              <a:t>http://www.lespetitscitoyens.com/index.php?option=com_content&amp;view=article&amp;id=190</a:t>
            </a:r>
            <a:endParaRPr lang="fr-FR" sz="1000" dirty="0" smtClean="0"/>
          </a:p>
          <a:p>
            <a:r>
              <a:rPr lang="fr-FR" sz="1000" dirty="0" smtClean="0">
                <a:hlinkClick r:id="rId4"/>
              </a:rPr>
              <a:t>http://lannuaire.service-public.fr/navigation/institutions_juridictions.html</a:t>
            </a:r>
            <a:endParaRPr lang="fr-FR" sz="1000" dirty="0" smtClean="0"/>
          </a:p>
        </p:txBody>
      </p:sp>
      <p:sp>
        <p:nvSpPr>
          <p:cNvPr id="2" name="Espace réservé du numéro de diapositive 1"/>
          <p:cNvSpPr>
            <a:spLocks noGrp="1"/>
          </p:cNvSpPr>
          <p:nvPr>
            <p:ph type="sldNum" sz="quarter" idx="12"/>
          </p:nvPr>
        </p:nvSpPr>
        <p:spPr/>
        <p:txBody>
          <a:bodyPr/>
          <a:lstStyle/>
          <a:p>
            <a:pPr>
              <a:defRPr/>
            </a:pPr>
            <a:fld id="{0FF0883E-7A19-451D-B93B-4BC4DEF139BF}" type="slidenum">
              <a:rPr lang="fr-FR" smtClean="0"/>
              <a:pPr>
                <a:defRPr/>
              </a:pPr>
              <a:t>5</a:t>
            </a:fld>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179512" y="0"/>
            <a:ext cx="7200800" cy="439738"/>
          </a:xfrm>
        </p:spPr>
        <p:txBody>
          <a:bodyPr/>
          <a:lstStyle/>
          <a:p>
            <a:pPr eaLnBrk="1" hangingPunct="1"/>
            <a:r>
              <a:rPr lang="fr-FR" sz="1600" b="1" u="sng" dirty="0" smtClean="0">
                <a:solidFill>
                  <a:srgbClr val="FF0000"/>
                </a:solidFill>
              </a:rPr>
              <a:t>Fiche </a:t>
            </a:r>
            <a:r>
              <a:rPr lang="fr-FR" sz="1600" b="1" u="sng" dirty="0" smtClean="0">
                <a:solidFill>
                  <a:srgbClr val="FF0000"/>
                </a:solidFill>
              </a:rPr>
              <a:t>IIB1: </a:t>
            </a:r>
            <a:r>
              <a:rPr lang="fr-FR" sz="1600" b="1" u="sng" dirty="0" smtClean="0">
                <a:solidFill>
                  <a:srgbClr val="FF0000"/>
                </a:solidFill>
              </a:rPr>
              <a:t>les collectivités territoriales (l’exemple du conseil général des Ardennes)</a:t>
            </a:r>
          </a:p>
        </p:txBody>
      </p:sp>
      <p:sp>
        <p:nvSpPr>
          <p:cNvPr id="4" name="Rectangle 3"/>
          <p:cNvSpPr/>
          <p:nvPr/>
        </p:nvSpPr>
        <p:spPr>
          <a:xfrm>
            <a:off x="7236296" y="0"/>
            <a:ext cx="1907704" cy="707886"/>
          </a:xfrm>
          <a:prstGeom prst="rect">
            <a:avLst/>
          </a:prstGeom>
          <a:solidFill>
            <a:schemeClr val="bg1">
              <a:lumMod val="85000"/>
            </a:schemeClr>
          </a:solidFill>
        </p:spPr>
        <p:txBody>
          <a:bodyPr wrap="square">
            <a:spAutoFit/>
          </a:bodyPr>
          <a:lstStyle/>
          <a:p>
            <a:r>
              <a:rPr lang="fr-FR" sz="1000" u="sng" dirty="0" smtClean="0"/>
              <a:t>Quelques liens utiles </a:t>
            </a:r>
            <a:r>
              <a:rPr lang="fr-FR" sz="1000" dirty="0" smtClean="0"/>
              <a:t>:</a:t>
            </a:r>
            <a:endParaRPr lang="fr-FR" sz="1000" dirty="0" smtClean="0">
              <a:hlinkClick r:id="rId2"/>
            </a:endParaRPr>
          </a:p>
          <a:p>
            <a:r>
              <a:rPr lang="fr-FR" sz="1000" dirty="0" smtClean="0">
                <a:hlinkClick r:id="rId3"/>
              </a:rPr>
              <a:t>http://www.cr-champagne-ardenne.fr/</a:t>
            </a:r>
            <a:endParaRPr lang="fr-FR" sz="1000" dirty="0" smtClean="0"/>
          </a:p>
          <a:p>
            <a:r>
              <a:rPr lang="fr-FR" sz="1000" dirty="0" smtClean="0">
                <a:hlinkClick r:id="rId4"/>
              </a:rPr>
              <a:t>http://www.cg08.fr/</a:t>
            </a:r>
            <a:endParaRPr lang="fr-FR" sz="1000" dirty="0" smtClean="0"/>
          </a:p>
        </p:txBody>
      </p:sp>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8" y="707885"/>
            <a:ext cx="5364627" cy="3380219"/>
          </a:xfrm>
          <a:prstGeom prst="rect">
            <a:avLst/>
          </a:prstGeom>
          <a:ln>
            <a:solidFill>
              <a:schemeClr val="tx1"/>
            </a:solidFill>
          </a:ln>
        </p:spPr>
      </p:pic>
      <p:sp>
        <p:nvSpPr>
          <p:cNvPr id="7" name="Rectangle 6"/>
          <p:cNvSpPr/>
          <p:nvPr/>
        </p:nvSpPr>
        <p:spPr>
          <a:xfrm>
            <a:off x="1043608" y="4088105"/>
            <a:ext cx="2376264" cy="276999"/>
          </a:xfrm>
          <a:prstGeom prst="rect">
            <a:avLst/>
          </a:prstGeom>
        </p:spPr>
        <p:txBody>
          <a:bodyPr wrap="square">
            <a:spAutoFit/>
          </a:bodyPr>
          <a:lstStyle/>
          <a:p>
            <a:r>
              <a:rPr lang="fr-FR" sz="1200" u="sng" dirty="0" smtClean="0"/>
              <a:t>Source </a:t>
            </a:r>
            <a:r>
              <a:rPr lang="fr-FR" sz="1200" dirty="0" smtClean="0"/>
              <a:t>: </a:t>
            </a:r>
            <a:r>
              <a:rPr lang="fr-FR" sz="1200" dirty="0" smtClean="0">
                <a:hlinkClick r:id="rId4"/>
              </a:rPr>
              <a:t>http</a:t>
            </a:r>
            <a:r>
              <a:rPr lang="fr-FR" sz="1200" dirty="0">
                <a:hlinkClick r:id="rId4"/>
              </a:rPr>
              <a:t>://</a:t>
            </a:r>
            <a:r>
              <a:rPr lang="fr-FR" sz="1200" dirty="0" smtClean="0">
                <a:hlinkClick r:id="rId4"/>
              </a:rPr>
              <a:t>www.cg08.fr/</a:t>
            </a:r>
            <a:r>
              <a:rPr lang="fr-FR" sz="1200" dirty="0" smtClean="0"/>
              <a:t> </a:t>
            </a:r>
            <a:endParaRPr lang="fr-FR" sz="1200" dirty="0"/>
          </a:p>
        </p:txBody>
      </p:sp>
      <p:sp>
        <p:nvSpPr>
          <p:cNvPr id="8" name="ZoneTexte 7"/>
          <p:cNvSpPr txBox="1"/>
          <p:nvPr/>
        </p:nvSpPr>
        <p:spPr>
          <a:xfrm>
            <a:off x="395536" y="414099"/>
            <a:ext cx="5183086" cy="276999"/>
          </a:xfrm>
          <a:prstGeom prst="rect">
            <a:avLst/>
          </a:prstGeom>
          <a:noFill/>
        </p:spPr>
        <p:txBody>
          <a:bodyPr wrap="none" rtlCol="0">
            <a:spAutoFit/>
          </a:bodyPr>
          <a:lstStyle/>
          <a:p>
            <a:r>
              <a:rPr lang="fr-FR" sz="1200" b="1" dirty="0" smtClean="0"/>
              <a:t>Les dépenses dans le budget 2011 du Conseil général des Ardennes</a:t>
            </a:r>
            <a:endParaRPr lang="fr-FR" sz="1200" b="1" dirty="0"/>
          </a:p>
        </p:txBody>
      </p:sp>
      <p:pic>
        <p:nvPicPr>
          <p:cNvPr id="9" name="Picture 2" descr="C:\Documents and Settings\DORILLEAU\Mes documents\Mes images\budget conseil généralimg005.jpg"/>
          <p:cNvPicPr>
            <a:picLocks noChangeAspect="1" noChangeArrowheads="1"/>
          </p:cNvPicPr>
          <p:nvPr/>
        </p:nvPicPr>
        <p:blipFill rotWithShape="1">
          <a:blip r:embed="rId6" cstate="print"/>
          <a:srcRect l="6799" t="35071" r="6406" b="55297"/>
          <a:stretch/>
        </p:blipFill>
        <p:spPr bwMode="auto">
          <a:xfrm>
            <a:off x="-2257" y="5675884"/>
            <a:ext cx="7202760" cy="1125984"/>
          </a:xfrm>
          <a:prstGeom prst="rect">
            <a:avLst/>
          </a:prstGeom>
          <a:noFill/>
          <a:ln w="9525">
            <a:solidFill>
              <a:schemeClr val="tx1"/>
            </a:solidFill>
            <a:miter lim="800000"/>
            <a:headEnd/>
            <a:tailEnd/>
          </a:ln>
        </p:spPr>
      </p:pic>
      <p:pic>
        <p:nvPicPr>
          <p:cNvPr id="10" name="Picture 2" descr="C:\Documents and Settings\DORILLEAU\Mes documents\Mes images\budget conseil généralimg005.jpg"/>
          <p:cNvPicPr>
            <a:picLocks noChangeAspect="1" noChangeArrowheads="1"/>
          </p:cNvPicPr>
          <p:nvPr/>
        </p:nvPicPr>
        <p:blipFill rotWithShape="1">
          <a:blip r:embed="rId6" cstate="print"/>
          <a:srcRect l="17670" t="1625" r="18004" b="90142"/>
          <a:stretch/>
        </p:blipFill>
        <p:spPr bwMode="auto">
          <a:xfrm>
            <a:off x="2332" y="4776889"/>
            <a:ext cx="4986613" cy="898995"/>
          </a:xfrm>
          <a:prstGeom prst="rect">
            <a:avLst/>
          </a:prstGeom>
          <a:noFill/>
          <a:ln w="9525">
            <a:solidFill>
              <a:schemeClr val="tx1"/>
            </a:solidFill>
            <a:miter lim="800000"/>
            <a:headEnd/>
            <a:tailEnd/>
          </a:ln>
        </p:spPr>
      </p:pic>
      <p:sp>
        <p:nvSpPr>
          <p:cNvPr id="12" name="Rectangle 11"/>
          <p:cNvSpPr/>
          <p:nvPr/>
        </p:nvSpPr>
        <p:spPr>
          <a:xfrm>
            <a:off x="107504" y="4365104"/>
            <a:ext cx="5576290" cy="276999"/>
          </a:xfrm>
          <a:prstGeom prst="rect">
            <a:avLst/>
          </a:prstGeom>
        </p:spPr>
        <p:txBody>
          <a:bodyPr wrap="square">
            <a:spAutoFit/>
          </a:bodyPr>
          <a:lstStyle/>
          <a:p>
            <a:pPr lvl="0"/>
            <a:r>
              <a:rPr lang="fr-FR" sz="1200" b="1" dirty="0">
                <a:solidFill>
                  <a:prstClr val="black"/>
                </a:solidFill>
              </a:rPr>
              <a:t>Les </a:t>
            </a:r>
            <a:r>
              <a:rPr lang="fr-FR" sz="1200" b="1" dirty="0" smtClean="0">
                <a:solidFill>
                  <a:prstClr val="black"/>
                </a:solidFill>
              </a:rPr>
              <a:t>recettes dans </a:t>
            </a:r>
            <a:r>
              <a:rPr lang="fr-FR" sz="1200" b="1" dirty="0">
                <a:solidFill>
                  <a:prstClr val="black"/>
                </a:solidFill>
              </a:rPr>
              <a:t>le budget </a:t>
            </a:r>
            <a:r>
              <a:rPr lang="fr-FR" sz="1200" b="1" dirty="0" smtClean="0">
                <a:solidFill>
                  <a:prstClr val="black"/>
                </a:solidFill>
              </a:rPr>
              <a:t>2009 du </a:t>
            </a:r>
            <a:r>
              <a:rPr lang="fr-FR" sz="1200" b="1" dirty="0">
                <a:solidFill>
                  <a:prstClr val="black"/>
                </a:solidFill>
              </a:rPr>
              <a:t>Conseil général des Ardennes</a:t>
            </a:r>
          </a:p>
        </p:txBody>
      </p:sp>
      <p:sp>
        <p:nvSpPr>
          <p:cNvPr id="13" name="ZoneTexte 10"/>
          <p:cNvSpPr txBox="1">
            <a:spLocks noChangeArrowheads="1"/>
          </p:cNvSpPr>
          <p:nvPr/>
        </p:nvSpPr>
        <p:spPr bwMode="auto">
          <a:xfrm>
            <a:off x="5362370" y="1340768"/>
            <a:ext cx="3772106" cy="3785652"/>
          </a:xfrm>
          <a:prstGeom prst="rect">
            <a:avLst/>
          </a:prstGeom>
          <a:noFill/>
          <a:ln w="9525">
            <a:solidFill>
              <a:schemeClr val="tx1"/>
            </a:solidFill>
            <a:miter lim="800000"/>
            <a:headEnd/>
            <a:tailEnd/>
          </a:ln>
        </p:spPr>
        <p:txBody>
          <a:bodyPr wrap="square">
            <a:spAutoFit/>
          </a:bodyPr>
          <a:lstStyle/>
          <a:p>
            <a:r>
              <a:rPr lang="fr-FR" sz="1200" dirty="0">
                <a:latin typeface="Calibri" pitchFamily="34" charset="0"/>
              </a:rPr>
              <a:t>Quelles sont les principales dépenses du Conseil </a:t>
            </a:r>
            <a:r>
              <a:rPr lang="fr-FR" sz="1200" dirty="0" smtClean="0">
                <a:latin typeface="Calibri" pitchFamily="34" charset="0"/>
              </a:rPr>
              <a:t>général ?</a:t>
            </a:r>
            <a:endParaRPr lang="fr-FR" sz="1200" dirty="0">
              <a:latin typeface="Calibri" pitchFamily="34" charset="0"/>
            </a:endParaRPr>
          </a:p>
          <a:p>
            <a:r>
              <a:rPr lang="fr-FR" sz="1200" dirty="0" smtClean="0">
                <a:latin typeface="Calibri" pitchFamily="34" charset="0"/>
              </a:rPr>
              <a:t>-</a:t>
            </a:r>
          </a:p>
          <a:p>
            <a:r>
              <a:rPr lang="fr-FR" sz="1200" dirty="0" smtClean="0">
                <a:latin typeface="Calibri" pitchFamily="34" charset="0"/>
              </a:rPr>
              <a:t>-</a:t>
            </a:r>
          </a:p>
          <a:p>
            <a:r>
              <a:rPr lang="fr-FR" sz="1200" dirty="0" smtClean="0">
                <a:latin typeface="Calibri" pitchFamily="34" charset="0"/>
              </a:rPr>
              <a:t>-</a:t>
            </a:r>
          </a:p>
          <a:p>
            <a:r>
              <a:rPr lang="fr-FR" sz="1200" dirty="0" smtClean="0">
                <a:latin typeface="Calibri" pitchFamily="34" charset="0"/>
              </a:rPr>
              <a:t>-</a:t>
            </a:r>
          </a:p>
          <a:p>
            <a:r>
              <a:rPr lang="fr-FR" sz="1200" dirty="0" smtClean="0">
                <a:latin typeface="Calibri" pitchFamily="34" charset="0"/>
              </a:rPr>
              <a:t>-</a:t>
            </a:r>
          </a:p>
          <a:p>
            <a:r>
              <a:rPr lang="fr-FR" sz="1200" dirty="0" smtClean="0">
                <a:latin typeface="Calibri" pitchFamily="34" charset="0"/>
              </a:rPr>
              <a:t>Parmi ces dépenses, lesquelles te concernent toi et ta famille ?</a:t>
            </a:r>
          </a:p>
          <a:p>
            <a:endParaRPr lang="fr-FR" sz="1200" dirty="0">
              <a:latin typeface="Calibri" pitchFamily="34" charset="0"/>
            </a:endParaRPr>
          </a:p>
          <a:p>
            <a:endParaRPr lang="fr-FR" sz="1200" dirty="0" smtClean="0">
              <a:latin typeface="Calibri" pitchFamily="34" charset="0"/>
            </a:endParaRPr>
          </a:p>
          <a:p>
            <a:endParaRPr lang="fr-FR" sz="1200" dirty="0">
              <a:latin typeface="Calibri" pitchFamily="34" charset="0"/>
            </a:endParaRPr>
          </a:p>
          <a:p>
            <a:endParaRPr lang="fr-FR" sz="1200" dirty="0">
              <a:latin typeface="Calibri" pitchFamily="34" charset="0"/>
            </a:endParaRPr>
          </a:p>
          <a:p>
            <a:r>
              <a:rPr lang="fr-FR" sz="1200" dirty="0" smtClean="0">
                <a:latin typeface="Calibri" pitchFamily="34" charset="0"/>
              </a:rPr>
              <a:t>D’où </a:t>
            </a:r>
            <a:r>
              <a:rPr lang="fr-FR" sz="1200" dirty="0">
                <a:latin typeface="Calibri" pitchFamily="34" charset="0"/>
              </a:rPr>
              <a:t>proviennent </a:t>
            </a:r>
            <a:r>
              <a:rPr lang="fr-FR" sz="1200" dirty="0" smtClean="0">
                <a:latin typeface="Calibri" pitchFamily="34" charset="0"/>
              </a:rPr>
              <a:t>les trois principales </a:t>
            </a:r>
            <a:r>
              <a:rPr lang="fr-FR" sz="1200" dirty="0">
                <a:latin typeface="Calibri" pitchFamily="34" charset="0"/>
              </a:rPr>
              <a:t>recettes du Conseil </a:t>
            </a:r>
            <a:r>
              <a:rPr lang="fr-FR" sz="1200" dirty="0" smtClean="0">
                <a:latin typeface="Calibri" pitchFamily="34" charset="0"/>
              </a:rPr>
              <a:t>général ? :</a:t>
            </a:r>
          </a:p>
          <a:p>
            <a:r>
              <a:rPr lang="fr-FR" sz="1200" dirty="0" smtClean="0">
                <a:latin typeface="Calibri" pitchFamily="34" charset="0"/>
              </a:rPr>
              <a:t>-</a:t>
            </a:r>
          </a:p>
          <a:p>
            <a:r>
              <a:rPr lang="fr-FR" sz="1200" dirty="0" smtClean="0">
                <a:latin typeface="Calibri" pitchFamily="34" charset="0"/>
              </a:rPr>
              <a:t>-</a:t>
            </a:r>
          </a:p>
          <a:p>
            <a:r>
              <a:rPr lang="fr-FR" sz="1200" dirty="0" smtClean="0">
                <a:latin typeface="Calibri" pitchFamily="34" charset="0"/>
              </a:rPr>
              <a:t>-</a:t>
            </a:r>
          </a:p>
          <a:p>
            <a:endParaRPr lang="fr-FR" sz="1200" dirty="0">
              <a:latin typeface="Calibri" pitchFamily="34" charset="0"/>
            </a:endParaRPr>
          </a:p>
          <a:p>
            <a:endParaRPr lang="fr-FR" sz="1200" dirty="0">
              <a:latin typeface="Calibri" pitchFamily="34" charset="0"/>
            </a:endParaRPr>
          </a:p>
          <a:p>
            <a:endParaRPr lang="fr-FR" sz="1200" dirty="0">
              <a:latin typeface="Calibri" pitchFamily="34" charset="0"/>
            </a:endParaRPr>
          </a:p>
        </p:txBody>
      </p:sp>
      <p:sp>
        <p:nvSpPr>
          <p:cNvPr id="2" name="Espace réservé du numéro de diapositive 1"/>
          <p:cNvSpPr>
            <a:spLocks noGrp="1"/>
          </p:cNvSpPr>
          <p:nvPr>
            <p:ph type="sldNum" sz="quarter" idx="12"/>
          </p:nvPr>
        </p:nvSpPr>
        <p:spPr/>
        <p:txBody>
          <a:bodyPr/>
          <a:lstStyle/>
          <a:p>
            <a:pPr>
              <a:defRPr/>
            </a:pPr>
            <a:fld id="{0FF0883E-7A19-451D-B93B-4BC4DEF139BF}" type="slidenum">
              <a:rPr lang="fr-FR" smtClean="0"/>
              <a:pPr>
                <a:defRPr/>
              </a:pPr>
              <a:t>6</a:t>
            </a:fld>
            <a:endParaRPr lang="fr-FR"/>
          </a:p>
        </p:txBody>
      </p:sp>
    </p:spTree>
    <p:extLst>
      <p:ext uri="{BB962C8B-B14F-4D97-AF65-F5344CB8AC3E}">
        <p14:creationId xmlns:p14="http://schemas.microsoft.com/office/powerpoint/2010/main" val="1064779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428625" y="0"/>
            <a:ext cx="8229600" cy="439738"/>
          </a:xfrm>
        </p:spPr>
        <p:txBody>
          <a:bodyPr/>
          <a:lstStyle/>
          <a:p>
            <a:pPr eaLnBrk="1" hangingPunct="1"/>
            <a:r>
              <a:rPr lang="fr-FR" sz="1600" b="1" u="sng" dirty="0" smtClean="0">
                <a:solidFill>
                  <a:srgbClr val="FF0000"/>
                </a:solidFill>
              </a:rPr>
              <a:t>Fiche </a:t>
            </a:r>
            <a:r>
              <a:rPr lang="fr-FR" sz="1600" b="1" u="sng" dirty="0" smtClean="0">
                <a:solidFill>
                  <a:srgbClr val="FF0000"/>
                </a:solidFill>
              </a:rPr>
              <a:t>IIB2: </a:t>
            </a:r>
            <a:r>
              <a:rPr lang="fr-FR" sz="1600" b="1" u="sng" dirty="0" smtClean="0">
                <a:solidFill>
                  <a:srgbClr val="FF0000"/>
                </a:solidFill>
              </a:rPr>
              <a:t>les collectivités territoriales</a:t>
            </a:r>
          </a:p>
        </p:txBody>
      </p:sp>
      <p:pic>
        <p:nvPicPr>
          <p:cNvPr id="10243" name="Picture 2" descr="C:\Documents and Settings\DORILLEAU\Mes documents\Autre utilisateur\administration.jpg"/>
          <p:cNvPicPr>
            <a:picLocks noChangeAspect="1" noChangeArrowheads="1"/>
          </p:cNvPicPr>
          <p:nvPr/>
        </p:nvPicPr>
        <p:blipFill rotWithShape="1">
          <a:blip r:embed="rId2" cstate="print"/>
          <a:srcRect l="2099" r="1660"/>
          <a:stretch/>
        </p:blipFill>
        <p:spPr bwMode="auto">
          <a:xfrm>
            <a:off x="90488" y="1143000"/>
            <a:ext cx="5799527" cy="3654152"/>
          </a:xfrm>
          <a:prstGeom prst="rect">
            <a:avLst/>
          </a:prstGeom>
          <a:noFill/>
          <a:ln w="9525">
            <a:solidFill>
              <a:schemeClr val="tx1"/>
            </a:solidFill>
            <a:miter lim="800000"/>
            <a:headEnd/>
            <a:tailEnd/>
          </a:ln>
        </p:spPr>
      </p:pic>
      <p:sp>
        <p:nvSpPr>
          <p:cNvPr id="10245" name="ZoneTexte 4"/>
          <p:cNvSpPr txBox="1">
            <a:spLocks noChangeArrowheads="1"/>
          </p:cNvSpPr>
          <p:nvPr/>
        </p:nvSpPr>
        <p:spPr bwMode="auto">
          <a:xfrm>
            <a:off x="285751" y="357188"/>
            <a:ext cx="7238578" cy="769937"/>
          </a:xfrm>
          <a:prstGeom prst="rect">
            <a:avLst/>
          </a:prstGeom>
          <a:noFill/>
          <a:ln w="9525">
            <a:noFill/>
            <a:miter lim="800000"/>
            <a:headEnd/>
            <a:tailEnd/>
          </a:ln>
        </p:spPr>
        <p:txBody>
          <a:bodyPr wrap="square">
            <a:spAutoFit/>
          </a:bodyPr>
          <a:lstStyle/>
          <a:p>
            <a:r>
              <a:rPr lang="fr-FR" sz="1400" dirty="0">
                <a:latin typeface="Calibri" pitchFamily="34" charset="0"/>
              </a:rPr>
              <a:t>En 1982, la loi de décentralisation a partagé les compétences entre l’Etat central (le gouvernement) et les collectivités territoriales.</a:t>
            </a:r>
          </a:p>
          <a:p>
            <a:endParaRPr lang="fr-FR" sz="1600" dirty="0">
              <a:latin typeface="Calibri" pitchFamily="34" charset="0"/>
            </a:endParaRPr>
          </a:p>
        </p:txBody>
      </p:sp>
      <p:sp>
        <p:nvSpPr>
          <p:cNvPr id="10247" name="ZoneTexte 6"/>
          <p:cNvSpPr txBox="1">
            <a:spLocks noChangeArrowheads="1"/>
          </p:cNvSpPr>
          <p:nvPr/>
        </p:nvSpPr>
        <p:spPr bwMode="auto">
          <a:xfrm>
            <a:off x="500063" y="857250"/>
            <a:ext cx="2796984" cy="307777"/>
          </a:xfrm>
          <a:prstGeom prst="rect">
            <a:avLst/>
          </a:prstGeom>
          <a:noFill/>
          <a:ln w="9525">
            <a:noFill/>
            <a:miter lim="800000"/>
            <a:headEnd/>
            <a:tailEnd/>
          </a:ln>
        </p:spPr>
        <p:txBody>
          <a:bodyPr wrap="none">
            <a:spAutoFit/>
          </a:bodyPr>
          <a:lstStyle/>
          <a:p>
            <a:r>
              <a:rPr lang="fr-FR" sz="1400" b="1" u="sng" dirty="0">
                <a:latin typeface="Calibri" pitchFamily="34" charset="0"/>
              </a:rPr>
              <a:t>3 types de collectivités territoriales</a:t>
            </a:r>
          </a:p>
        </p:txBody>
      </p:sp>
      <p:sp>
        <p:nvSpPr>
          <p:cNvPr id="10248" name="ZoneTexte 9"/>
          <p:cNvSpPr txBox="1">
            <a:spLocks noChangeArrowheads="1"/>
          </p:cNvSpPr>
          <p:nvPr/>
        </p:nvSpPr>
        <p:spPr bwMode="auto">
          <a:xfrm>
            <a:off x="6478141" y="1100434"/>
            <a:ext cx="2664296" cy="2123658"/>
          </a:xfrm>
          <a:prstGeom prst="rect">
            <a:avLst/>
          </a:prstGeom>
          <a:solidFill>
            <a:schemeClr val="bg1">
              <a:lumMod val="95000"/>
            </a:schemeClr>
          </a:solidFill>
          <a:ln w="9525">
            <a:solidFill>
              <a:schemeClr val="tx1"/>
            </a:solidFill>
            <a:miter lim="800000"/>
            <a:headEnd/>
            <a:tailEnd/>
          </a:ln>
        </p:spPr>
        <p:txBody>
          <a:bodyPr wrap="square">
            <a:spAutoFit/>
          </a:bodyPr>
          <a:lstStyle/>
          <a:p>
            <a:r>
              <a:rPr lang="fr-FR" sz="1200" dirty="0">
                <a:latin typeface="Calibri" pitchFamily="34" charset="0"/>
              </a:rPr>
              <a:t>Les collectivités territoriales ont un conseil élu et une administration qui s’occupent d’actions locales</a:t>
            </a:r>
            <a:r>
              <a:rPr lang="fr-FR" sz="1200" dirty="0" smtClean="0">
                <a:latin typeface="Calibri" pitchFamily="34" charset="0"/>
              </a:rPr>
              <a:t>.</a:t>
            </a:r>
          </a:p>
          <a:p>
            <a:r>
              <a:rPr lang="fr-FR" sz="1200" dirty="0" smtClean="0">
                <a:latin typeface="Calibri" pitchFamily="34" charset="0"/>
              </a:rPr>
              <a:t>Il y a trois collectivités territoriales : </a:t>
            </a:r>
          </a:p>
          <a:p>
            <a:r>
              <a:rPr lang="fr-FR" sz="1200" dirty="0" smtClean="0">
                <a:latin typeface="Calibri" pitchFamily="34" charset="0"/>
              </a:rPr>
              <a:t>Le conseil municipal.</a:t>
            </a:r>
          </a:p>
          <a:p>
            <a:r>
              <a:rPr lang="fr-FR" sz="1200" dirty="0" smtClean="0">
                <a:latin typeface="Calibri" pitchFamily="34" charset="0"/>
              </a:rPr>
              <a:t>Le conseil général.</a:t>
            </a:r>
          </a:p>
          <a:p>
            <a:r>
              <a:rPr lang="fr-FR" sz="1200" dirty="0" smtClean="0">
                <a:latin typeface="Calibri" pitchFamily="34" charset="0"/>
              </a:rPr>
              <a:t>Le conseil régional.</a:t>
            </a:r>
          </a:p>
          <a:p>
            <a:r>
              <a:rPr lang="fr-FR" sz="1200" dirty="0" smtClean="0">
                <a:latin typeface="Calibri" pitchFamily="34" charset="0"/>
              </a:rPr>
              <a:t>Une loi de 2010 prévoit qu’en 2014, le conseil régional fusionne avec les conseils généraux pour créer des conseillers territoriaux.</a:t>
            </a:r>
            <a:endParaRPr lang="fr-FR" sz="1200" dirty="0">
              <a:latin typeface="Calibri" pitchFamily="34" charset="0"/>
            </a:endParaRPr>
          </a:p>
        </p:txBody>
      </p:sp>
      <p:sp>
        <p:nvSpPr>
          <p:cNvPr id="10251" name="ZoneTexte 12"/>
          <p:cNvSpPr txBox="1">
            <a:spLocks noChangeArrowheads="1"/>
          </p:cNvSpPr>
          <p:nvPr/>
        </p:nvSpPr>
        <p:spPr bwMode="auto">
          <a:xfrm>
            <a:off x="90488" y="5013176"/>
            <a:ext cx="4985568" cy="1754326"/>
          </a:xfrm>
          <a:prstGeom prst="rect">
            <a:avLst/>
          </a:prstGeom>
          <a:solidFill>
            <a:schemeClr val="bg2"/>
          </a:solidFill>
          <a:ln w="9525">
            <a:solidFill>
              <a:schemeClr val="tx1"/>
            </a:solidFill>
            <a:miter lim="800000"/>
            <a:headEnd/>
            <a:tailEnd/>
          </a:ln>
        </p:spPr>
        <p:txBody>
          <a:bodyPr wrap="square">
            <a:spAutoFit/>
          </a:bodyPr>
          <a:lstStyle/>
          <a:p>
            <a:pPr marL="171450" indent="-171450">
              <a:buFont typeface="Arial" pitchFamily="34" charset="0"/>
              <a:buChar char="•"/>
            </a:pPr>
            <a:r>
              <a:rPr lang="fr-FR" sz="1200" dirty="0">
                <a:latin typeface="Calibri" pitchFamily="34" charset="0"/>
              </a:rPr>
              <a:t>Les </a:t>
            </a:r>
            <a:r>
              <a:rPr lang="fr-FR" sz="1200" u="sng" dirty="0">
                <a:latin typeface="Calibri" pitchFamily="34" charset="0"/>
              </a:rPr>
              <a:t>communes</a:t>
            </a:r>
            <a:r>
              <a:rPr lang="fr-FR" sz="1200" dirty="0">
                <a:latin typeface="Calibri" pitchFamily="34" charset="0"/>
              </a:rPr>
              <a:t> s’occupent de </a:t>
            </a:r>
            <a:r>
              <a:rPr lang="fr-FR" sz="1200" dirty="0" smtClean="0">
                <a:latin typeface="Calibri" pitchFamily="34" charset="0"/>
              </a:rPr>
              <a:t>: </a:t>
            </a:r>
            <a:r>
              <a:rPr lang="fr-FR" sz="1200" dirty="0" smtClean="0"/>
              <a:t>…………………………………………. ………………………………………………………………………………</a:t>
            </a:r>
            <a:endParaRPr lang="fr-FR" sz="1200" dirty="0">
              <a:latin typeface="Calibri" pitchFamily="34" charset="0"/>
            </a:endParaRPr>
          </a:p>
          <a:p>
            <a:endParaRPr lang="fr-FR" sz="1200" dirty="0" smtClean="0">
              <a:latin typeface="Calibri" pitchFamily="34" charset="0"/>
            </a:endParaRPr>
          </a:p>
          <a:p>
            <a:pPr marL="171450" indent="-171450">
              <a:buFont typeface="Arial" pitchFamily="34" charset="0"/>
              <a:buChar char="•"/>
            </a:pPr>
            <a:r>
              <a:rPr lang="fr-FR" sz="1200" dirty="0" smtClean="0">
                <a:latin typeface="Calibri" pitchFamily="34" charset="0"/>
              </a:rPr>
              <a:t>Les </a:t>
            </a:r>
            <a:r>
              <a:rPr lang="fr-FR" sz="1200" u="sng" dirty="0">
                <a:latin typeface="Calibri" pitchFamily="34" charset="0"/>
              </a:rPr>
              <a:t>départements</a:t>
            </a:r>
            <a:r>
              <a:rPr lang="fr-FR" sz="1200" dirty="0">
                <a:latin typeface="Calibri" pitchFamily="34" charset="0"/>
              </a:rPr>
              <a:t> s’occupent de : </a:t>
            </a:r>
            <a:r>
              <a:rPr lang="fr-FR" sz="1200" dirty="0" smtClean="0"/>
              <a:t>……………………………………….. ……………………………………</a:t>
            </a:r>
            <a:r>
              <a:rPr lang="fr-FR" sz="1200" dirty="0"/>
              <a:t>……………………………</a:t>
            </a:r>
            <a:endParaRPr lang="fr-FR" sz="1200" dirty="0">
              <a:latin typeface="Calibri" pitchFamily="34" charset="0"/>
            </a:endParaRPr>
          </a:p>
          <a:p>
            <a:endParaRPr lang="fr-FR" sz="1200" dirty="0" smtClean="0">
              <a:latin typeface="Calibri" pitchFamily="34" charset="0"/>
            </a:endParaRPr>
          </a:p>
          <a:p>
            <a:pPr marL="171450" indent="-171450">
              <a:buFont typeface="Arial" pitchFamily="34" charset="0"/>
              <a:buChar char="•"/>
            </a:pPr>
            <a:r>
              <a:rPr lang="fr-FR" sz="1200" dirty="0" smtClean="0">
                <a:latin typeface="Calibri" pitchFamily="34" charset="0"/>
              </a:rPr>
              <a:t>Les </a:t>
            </a:r>
            <a:r>
              <a:rPr lang="fr-FR" sz="1200" u="sng" dirty="0">
                <a:latin typeface="Calibri" pitchFamily="34" charset="0"/>
              </a:rPr>
              <a:t>régions</a:t>
            </a:r>
            <a:r>
              <a:rPr lang="fr-FR" sz="1200" dirty="0">
                <a:latin typeface="Calibri" pitchFamily="34" charset="0"/>
              </a:rPr>
              <a:t> s’occupent </a:t>
            </a:r>
            <a:r>
              <a:rPr lang="fr-FR" sz="1200" dirty="0" smtClean="0">
                <a:latin typeface="Calibri" pitchFamily="34" charset="0"/>
              </a:rPr>
              <a:t>de : </a:t>
            </a:r>
            <a:r>
              <a:rPr lang="fr-FR" sz="1200" dirty="0" smtClean="0"/>
              <a:t>…………………………………………………..</a:t>
            </a:r>
          </a:p>
          <a:p>
            <a:r>
              <a:rPr lang="fr-FR" sz="1200" dirty="0" smtClean="0"/>
              <a:t>……………………………………………………………………………</a:t>
            </a:r>
            <a:endParaRPr lang="fr-FR" sz="1200" dirty="0">
              <a:latin typeface="Calibri" pitchFamily="34" charset="0"/>
            </a:endParaRPr>
          </a:p>
        </p:txBody>
      </p:sp>
      <p:sp>
        <p:nvSpPr>
          <p:cNvPr id="10252" name="ZoneTexte 13"/>
          <p:cNvSpPr txBox="1">
            <a:spLocks noChangeArrowheads="1"/>
          </p:cNvSpPr>
          <p:nvPr/>
        </p:nvSpPr>
        <p:spPr bwMode="auto">
          <a:xfrm>
            <a:off x="6478141" y="3429000"/>
            <a:ext cx="2664296" cy="1015663"/>
          </a:xfrm>
          <a:prstGeom prst="rect">
            <a:avLst/>
          </a:prstGeom>
          <a:solidFill>
            <a:schemeClr val="bg1">
              <a:lumMod val="95000"/>
            </a:schemeClr>
          </a:solidFill>
          <a:ln w="9525">
            <a:solidFill>
              <a:schemeClr val="tx1"/>
            </a:solidFill>
            <a:miter lim="800000"/>
            <a:headEnd/>
            <a:tailEnd/>
          </a:ln>
        </p:spPr>
        <p:txBody>
          <a:bodyPr wrap="square">
            <a:spAutoFit/>
          </a:bodyPr>
          <a:lstStyle/>
          <a:p>
            <a:r>
              <a:rPr lang="fr-FR" sz="1200" dirty="0">
                <a:latin typeface="Calibri" pitchFamily="34" charset="0"/>
              </a:rPr>
              <a:t>Depuis 1999, les communes peuvent se regrouper pour financer des </a:t>
            </a:r>
            <a:r>
              <a:rPr lang="fr-FR" sz="1200" dirty="0" smtClean="0">
                <a:latin typeface="Calibri" pitchFamily="34" charset="0"/>
              </a:rPr>
              <a:t>travaux : </a:t>
            </a:r>
            <a:r>
              <a:rPr lang="fr-FR" sz="1200" dirty="0">
                <a:latin typeface="Calibri" pitchFamily="34" charset="0"/>
              </a:rPr>
              <a:t>ce sont les </a:t>
            </a:r>
            <a:r>
              <a:rPr lang="fr-FR" sz="1200" u="sng" dirty="0">
                <a:latin typeface="Calibri" pitchFamily="34" charset="0"/>
              </a:rPr>
              <a:t>communautés de communes </a:t>
            </a:r>
            <a:r>
              <a:rPr lang="fr-FR" sz="1200" dirty="0">
                <a:latin typeface="Calibri" pitchFamily="34" charset="0"/>
              </a:rPr>
              <a:t>en campagne et les communautés urbaines en ville. </a:t>
            </a:r>
          </a:p>
        </p:txBody>
      </p:sp>
      <p:sp>
        <p:nvSpPr>
          <p:cNvPr id="13" name="Rectangle 12"/>
          <p:cNvSpPr/>
          <p:nvPr/>
        </p:nvSpPr>
        <p:spPr>
          <a:xfrm>
            <a:off x="7380312" y="0"/>
            <a:ext cx="1763688" cy="861774"/>
          </a:xfrm>
          <a:prstGeom prst="rect">
            <a:avLst/>
          </a:prstGeom>
          <a:solidFill>
            <a:schemeClr val="bg1">
              <a:lumMod val="85000"/>
            </a:schemeClr>
          </a:solidFill>
        </p:spPr>
        <p:txBody>
          <a:bodyPr wrap="square">
            <a:spAutoFit/>
          </a:bodyPr>
          <a:lstStyle/>
          <a:p>
            <a:r>
              <a:rPr lang="fr-FR" sz="1000" u="sng" dirty="0" smtClean="0"/>
              <a:t>Quelques liens utiles </a:t>
            </a:r>
            <a:r>
              <a:rPr lang="fr-FR" sz="1000" dirty="0" smtClean="0"/>
              <a:t>:</a:t>
            </a:r>
            <a:endParaRPr lang="fr-FR" sz="1000" dirty="0" smtClean="0">
              <a:hlinkClick r:id="rId3"/>
            </a:endParaRPr>
          </a:p>
          <a:p>
            <a:r>
              <a:rPr lang="fr-FR" sz="1000" dirty="0" smtClean="0">
                <a:hlinkClick r:id="rId4"/>
              </a:rPr>
              <a:t>http://www.cr-champagne-ardenne.fr/</a:t>
            </a:r>
            <a:endParaRPr lang="fr-FR" sz="1000" dirty="0" smtClean="0"/>
          </a:p>
          <a:p>
            <a:r>
              <a:rPr lang="fr-FR" sz="1000" dirty="0" smtClean="0">
                <a:hlinkClick r:id="rId5"/>
              </a:rPr>
              <a:t>http://www.cg08.fr/</a:t>
            </a:r>
            <a:endParaRPr lang="fr-FR" sz="1000" dirty="0" smtClean="0"/>
          </a:p>
          <a:p>
            <a:r>
              <a:rPr lang="fr-FR" sz="1000" dirty="0">
                <a:hlinkClick r:id="rId6"/>
              </a:rPr>
              <a:t>http://</a:t>
            </a:r>
            <a:r>
              <a:rPr lang="fr-FR" sz="1000" dirty="0" smtClean="0">
                <a:hlinkClick r:id="rId6"/>
              </a:rPr>
              <a:t>bit.ly/s296Pk</a:t>
            </a:r>
            <a:r>
              <a:rPr lang="fr-FR" sz="1000" dirty="0" smtClean="0"/>
              <a:t> </a:t>
            </a:r>
          </a:p>
        </p:txBody>
      </p:sp>
      <p:pic>
        <p:nvPicPr>
          <p:cNvPr id="2" name="Imag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8104" y="4920768"/>
            <a:ext cx="3378324" cy="1846733"/>
          </a:xfrm>
          <a:prstGeom prst="rect">
            <a:avLst/>
          </a:prstGeom>
          <a:ln>
            <a:solidFill>
              <a:schemeClr val="tx1"/>
            </a:solidFill>
          </a:ln>
        </p:spPr>
      </p:pic>
      <p:sp>
        <p:nvSpPr>
          <p:cNvPr id="15" name="Flèche droite 14"/>
          <p:cNvSpPr/>
          <p:nvPr/>
        </p:nvSpPr>
        <p:spPr>
          <a:xfrm>
            <a:off x="5890015" y="2019388"/>
            <a:ext cx="588126"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 name="Flèche droite 15"/>
          <p:cNvSpPr/>
          <p:nvPr/>
        </p:nvSpPr>
        <p:spPr>
          <a:xfrm rot="16200000">
            <a:off x="7282437" y="4542539"/>
            <a:ext cx="476105" cy="2803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3" name="Espace réservé du numéro de diapositive 2"/>
          <p:cNvSpPr>
            <a:spLocks noGrp="1"/>
          </p:cNvSpPr>
          <p:nvPr>
            <p:ph type="sldNum" sz="quarter" idx="12"/>
          </p:nvPr>
        </p:nvSpPr>
        <p:spPr/>
        <p:txBody>
          <a:bodyPr/>
          <a:lstStyle/>
          <a:p>
            <a:pPr>
              <a:defRPr/>
            </a:pPr>
            <a:fld id="{0FF0883E-7A19-451D-B93B-4BC4DEF139BF}" type="slidenum">
              <a:rPr lang="fr-FR" smtClean="0"/>
              <a:pPr>
                <a:defRPr/>
              </a:pPr>
              <a:t>7</a:t>
            </a:fld>
            <a:endParaRPr lang="fr-F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a:xfrm>
            <a:off x="428625" y="0"/>
            <a:ext cx="8229600" cy="857250"/>
          </a:xfrm>
        </p:spPr>
        <p:txBody>
          <a:bodyPr/>
          <a:lstStyle/>
          <a:p>
            <a:pPr eaLnBrk="1" hangingPunct="1"/>
            <a:r>
              <a:rPr lang="fr-FR" sz="1600" b="1" u="sng" dirty="0" smtClean="0">
                <a:solidFill>
                  <a:srgbClr val="FF0000"/>
                </a:solidFill>
              </a:rPr>
              <a:t>Fiche IIC : le rôle de l’Union européenne</a:t>
            </a:r>
            <a:br>
              <a:rPr lang="fr-FR" sz="1600" b="1" u="sng" dirty="0" smtClean="0">
                <a:solidFill>
                  <a:srgbClr val="FF0000"/>
                </a:solidFill>
              </a:rPr>
            </a:br>
            <a:r>
              <a:rPr lang="fr-FR" sz="1200" dirty="0" smtClean="0"/>
              <a:t>Comment fonctionne l’UE ?</a:t>
            </a:r>
            <a:endParaRPr lang="fr-FR" sz="1600" dirty="0" smtClean="0"/>
          </a:p>
        </p:txBody>
      </p:sp>
      <p:pic>
        <p:nvPicPr>
          <p:cNvPr id="11267" name="Picture 3" descr="C:\Documents and Settings\DORILLEAU\Mes documents\Mes images\institutions UE010.jpg"/>
          <p:cNvPicPr>
            <a:picLocks noChangeAspect="1" noChangeArrowheads="1"/>
          </p:cNvPicPr>
          <p:nvPr/>
        </p:nvPicPr>
        <p:blipFill>
          <a:blip r:embed="rId3" cstate="print"/>
          <a:srcRect/>
          <a:stretch>
            <a:fillRect/>
          </a:stretch>
        </p:blipFill>
        <p:spPr bwMode="auto">
          <a:xfrm>
            <a:off x="107504" y="620689"/>
            <a:ext cx="5899202" cy="3000400"/>
          </a:xfrm>
          <a:prstGeom prst="rect">
            <a:avLst/>
          </a:prstGeom>
          <a:noFill/>
          <a:ln w="9525">
            <a:solidFill>
              <a:schemeClr val="tx1"/>
            </a:solidFill>
            <a:miter lim="800000"/>
            <a:headEnd/>
            <a:tailEnd/>
          </a:ln>
        </p:spPr>
      </p:pic>
      <p:pic>
        <p:nvPicPr>
          <p:cNvPr id="11268" name="Picture 4" descr="C:\Documents and Settings\DORILLEAU\Mes documents\Mes images\institutions UE011.jpg"/>
          <p:cNvPicPr>
            <a:picLocks noChangeAspect="1" noChangeArrowheads="1"/>
          </p:cNvPicPr>
          <p:nvPr/>
        </p:nvPicPr>
        <p:blipFill>
          <a:blip r:embed="rId4" cstate="print"/>
          <a:srcRect/>
          <a:stretch>
            <a:fillRect/>
          </a:stretch>
        </p:blipFill>
        <p:spPr bwMode="auto">
          <a:xfrm>
            <a:off x="6002338" y="785813"/>
            <a:ext cx="3141662" cy="2616200"/>
          </a:xfrm>
          <a:prstGeom prst="rect">
            <a:avLst/>
          </a:prstGeom>
          <a:noFill/>
          <a:ln w="9525">
            <a:solidFill>
              <a:schemeClr val="tx1"/>
            </a:solidFill>
            <a:miter lim="800000"/>
            <a:headEnd/>
            <a:tailEnd/>
          </a:ln>
        </p:spPr>
      </p:pic>
      <p:sp>
        <p:nvSpPr>
          <p:cNvPr id="11269" name="ZoneTexte 6"/>
          <p:cNvSpPr txBox="1">
            <a:spLocks noChangeArrowheads="1"/>
          </p:cNvSpPr>
          <p:nvPr/>
        </p:nvSpPr>
        <p:spPr bwMode="auto">
          <a:xfrm>
            <a:off x="0" y="4014788"/>
            <a:ext cx="4857750" cy="2678112"/>
          </a:xfrm>
          <a:prstGeom prst="rect">
            <a:avLst/>
          </a:prstGeom>
          <a:solidFill>
            <a:schemeClr val="bg2"/>
          </a:solidFill>
          <a:ln w="9525">
            <a:solidFill>
              <a:schemeClr val="tx1"/>
            </a:solidFill>
            <a:miter lim="800000"/>
            <a:headEnd/>
            <a:tailEnd/>
          </a:ln>
        </p:spPr>
        <p:txBody>
          <a:bodyPr>
            <a:spAutoFit/>
          </a:bodyPr>
          <a:lstStyle/>
          <a:p>
            <a:r>
              <a:rPr lang="fr-FR" sz="1200" dirty="0"/>
              <a:t>Dans chaque institution européenne sont présents des Français. </a:t>
            </a:r>
          </a:p>
          <a:p>
            <a:r>
              <a:rPr lang="fr-FR" sz="1200" dirty="0"/>
              <a:t>Le </a:t>
            </a:r>
            <a:r>
              <a:rPr lang="fr-FR" sz="1200" b="1" dirty="0"/>
              <a:t>Conseil européen</a:t>
            </a:r>
            <a:r>
              <a:rPr lang="fr-FR" sz="1200" dirty="0"/>
              <a:t> réunit </a:t>
            </a:r>
            <a:r>
              <a:rPr lang="fr-FR" sz="1200" dirty="0" smtClean="0"/>
              <a:t>                                      tous </a:t>
            </a:r>
            <a:r>
              <a:rPr lang="fr-FR" sz="1200" dirty="0"/>
              <a:t>les          .</a:t>
            </a:r>
          </a:p>
          <a:p>
            <a:r>
              <a:rPr lang="fr-FR" sz="1200" dirty="0"/>
              <a:t>La</a:t>
            </a:r>
            <a:r>
              <a:rPr lang="fr-FR" sz="1200" b="1" dirty="0"/>
              <a:t> commission européenne</a:t>
            </a:r>
            <a:r>
              <a:rPr lang="fr-FR" sz="1200" dirty="0"/>
              <a:t>, à                             , propose les         </a:t>
            </a:r>
            <a:endParaRPr lang="fr-FR" sz="1200" b="1" dirty="0"/>
          </a:p>
          <a:p>
            <a:r>
              <a:rPr lang="fr-FR" sz="1200" dirty="0"/>
              <a:t>et les fait appliquer: c’est le                                de l’UE. </a:t>
            </a:r>
          </a:p>
          <a:p>
            <a:r>
              <a:rPr lang="fr-FR" sz="1200" dirty="0"/>
              <a:t>Le </a:t>
            </a:r>
            <a:r>
              <a:rPr lang="fr-FR" sz="1200" b="1" dirty="0"/>
              <a:t>Parlement européen</a:t>
            </a:r>
            <a:r>
              <a:rPr lang="fr-FR" sz="1200" dirty="0"/>
              <a:t> siège à                              . Il réunit les députés de toute l’Europe élus au                       . Son rôle est de </a:t>
            </a:r>
          </a:p>
          <a:p>
            <a:endParaRPr lang="fr-FR" sz="1200" b="1" dirty="0"/>
          </a:p>
          <a:p>
            <a:r>
              <a:rPr lang="fr-FR" sz="1200" dirty="0"/>
              <a:t>Le</a:t>
            </a:r>
            <a:r>
              <a:rPr lang="fr-FR" sz="1200" b="1" dirty="0"/>
              <a:t> Conseil de l’Union européenne</a:t>
            </a:r>
            <a:r>
              <a:rPr lang="fr-FR" sz="1200" dirty="0"/>
              <a:t> réunit les ministres des 27 pays selon le sujet.  Exemple: les 27                                               .</a:t>
            </a:r>
          </a:p>
          <a:p>
            <a:r>
              <a:rPr lang="fr-FR" sz="1200" dirty="0"/>
              <a:t>C’est là que les lois définitives sont adoptées avant d’être applicable dans                                                        .</a:t>
            </a:r>
          </a:p>
          <a:p>
            <a:r>
              <a:rPr lang="fr-FR" sz="1200" dirty="0"/>
              <a:t>La</a:t>
            </a:r>
            <a:r>
              <a:rPr lang="fr-FR" sz="1200" b="1" dirty="0"/>
              <a:t> Cour de justice européenne </a:t>
            </a:r>
            <a:r>
              <a:rPr lang="fr-FR" sz="1200" dirty="0"/>
              <a:t>fait respecter les lois européennes.</a:t>
            </a:r>
          </a:p>
          <a:p>
            <a:endParaRPr lang="fr-FR" sz="1200" dirty="0"/>
          </a:p>
          <a:p>
            <a:endParaRPr lang="fr-FR" sz="1200" dirty="0"/>
          </a:p>
        </p:txBody>
      </p:sp>
      <p:sp>
        <p:nvSpPr>
          <p:cNvPr id="8" name="Flèche vers le bas 7"/>
          <p:cNvSpPr/>
          <p:nvPr/>
        </p:nvSpPr>
        <p:spPr>
          <a:xfrm>
            <a:off x="2071688" y="3643313"/>
            <a:ext cx="285750" cy="357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Flèche vers le bas 8"/>
          <p:cNvSpPr/>
          <p:nvPr/>
        </p:nvSpPr>
        <p:spPr>
          <a:xfrm flipH="1">
            <a:off x="3143250" y="3643313"/>
            <a:ext cx="357188" cy="357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Flèche vers le bas 9"/>
          <p:cNvSpPr/>
          <p:nvPr/>
        </p:nvSpPr>
        <p:spPr>
          <a:xfrm>
            <a:off x="785813" y="3643313"/>
            <a:ext cx="285750" cy="357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1273" name="ZoneTexte 10"/>
          <p:cNvSpPr txBox="1">
            <a:spLocks noChangeArrowheads="1"/>
          </p:cNvSpPr>
          <p:nvPr/>
        </p:nvSpPr>
        <p:spPr bwMode="auto">
          <a:xfrm>
            <a:off x="5143500" y="3786188"/>
            <a:ext cx="3786188" cy="2862262"/>
          </a:xfrm>
          <a:prstGeom prst="rect">
            <a:avLst/>
          </a:prstGeom>
          <a:solidFill>
            <a:schemeClr val="bg2"/>
          </a:solidFill>
          <a:ln w="9525">
            <a:solidFill>
              <a:schemeClr val="tx1"/>
            </a:solidFill>
            <a:miter lim="800000"/>
            <a:headEnd/>
            <a:tailEnd/>
          </a:ln>
        </p:spPr>
        <p:txBody>
          <a:bodyPr>
            <a:spAutoFit/>
          </a:bodyPr>
          <a:lstStyle/>
          <a:p>
            <a:r>
              <a:rPr lang="fr-FR" sz="1200" u="sng" dirty="0"/>
              <a:t>Un exemple de loi européenne:</a:t>
            </a:r>
          </a:p>
          <a:p>
            <a:endParaRPr lang="fr-FR" sz="1200" dirty="0"/>
          </a:p>
          <a:p>
            <a:r>
              <a:rPr lang="fr-FR" sz="1200" dirty="0"/>
              <a:t>Quels sont les objectifs de cette directive ? </a:t>
            </a:r>
          </a:p>
          <a:p>
            <a:endParaRPr lang="fr-FR" sz="1200" dirty="0"/>
          </a:p>
          <a:p>
            <a:endParaRPr lang="fr-FR" sz="1200" dirty="0"/>
          </a:p>
          <a:p>
            <a:endParaRPr lang="fr-FR" sz="1200" dirty="0"/>
          </a:p>
          <a:p>
            <a:r>
              <a:rPr lang="fr-FR" sz="1200" dirty="0"/>
              <a:t>Qui doit la mettre en </a:t>
            </a:r>
            <a:r>
              <a:rPr lang="fr-FR" sz="1200" dirty="0" smtClean="0"/>
              <a:t>œuvre ?</a:t>
            </a:r>
            <a:endParaRPr lang="fr-FR" sz="1200" dirty="0"/>
          </a:p>
          <a:p>
            <a:endParaRPr lang="fr-FR" sz="1200" dirty="0"/>
          </a:p>
          <a:p>
            <a:endParaRPr lang="fr-FR" sz="1200" dirty="0"/>
          </a:p>
          <a:p>
            <a:r>
              <a:rPr lang="fr-FR" sz="1200" dirty="0"/>
              <a:t>Les lois européennes (appelées                                </a:t>
            </a:r>
          </a:p>
          <a:p>
            <a:r>
              <a:rPr lang="fr-FR" sz="1200" dirty="0"/>
              <a:t>                        </a:t>
            </a:r>
            <a:r>
              <a:rPr lang="fr-FR" sz="1200" dirty="0" smtClean="0"/>
              <a:t>) </a:t>
            </a:r>
            <a:r>
              <a:rPr lang="fr-FR" sz="1200" dirty="0"/>
              <a:t>doivent être appliquées dans chacun des 27 Etats. </a:t>
            </a:r>
          </a:p>
          <a:p>
            <a:r>
              <a:rPr lang="fr-FR" sz="1200" dirty="0"/>
              <a:t>L’UE agit aussi en fournissant de l’aide aux régions les moins développées de </a:t>
            </a:r>
            <a:r>
              <a:rPr lang="fr-FR" sz="1200" dirty="0" smtClean="0"/>
              <a:t>l’Union.</a:t>
            </a:r>
            <a:endParaRPr lang="fr-FR" sz="1200" dirty="0"/>
          </a:p>
          <a:p>
            <a:endParaRPr lang="fr-FR" sz="1200" dirty="0"/>
          </a:p>
        </p:txBody>
      </p:sp>
      <p:cxnSp>
        <p:nvCxnSpPr>
          <p:cNvPr id="13" name="Connecteur droit 12"/>
          <p:cNvCxnSpPr/>
          <p:nvPr/>
        </p:nvCxnSpPr>
        <p:spPr>
          <a:xfrm>
            <a:off x="5143500" y="5429250"/>
            <a:ext cx="378618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rot="5400000">
            <a:off x="7786688" y="3571875"/>
            <a:ext cx="43021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rot="5400000">
            <a:off x="6214269" y="3572669"/>
            <a:ext cx="4302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endCxn id="11273" idx="0"/>
          </p:cNvCxnSpPr>
          <p:nvPr/>
        </p:nvCxnSpPr>
        <p:spPr>
          <a:xfrm rot="16200000" flipH="1">
            <a:off x="6804819" y="3553619"/>
            <a:ext cx="428625" cy="365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804248" y="116632"/>
            <a:ext cx="2195736" cy="400110"/>
          </a:xfrm>
          <a:prstGeom prst="rect">
            <a:avLst/>
          </a:prstGeom>
          <a:solidFill>
            <a:schemeClr val="bg1">
              <a:lumMod val="85000"/>
            </a:schemeClr>
          </a:solidFill>
        </p:spPr>
        <p:txBody>
          <a:bodyPr wrap="square">
            <a:spAutoFit/>
          </a:bodyPr>
          <a:lstStyle/>
          <a:p>
            <a:r>
              <a:rPr lang="fr-FR" sz="1000" u="sng" dirty="0" smtClean="0"/>
              <a:t>Quelques liens utiles </a:t>
            </a:r>
            <a:r>
              <a:rPr lang="fr-FR" sz="1000" dirty="0" smtClean="0"/>
              <a:t>:</a:t>
            </a:r>
          </a:p>
          <a:p>
            <a:r>
              <a:rPr lang="fr-FR" sz="1000" dirty="0" smtClean="0">
                <a:hlinkClick r:id="rId5"/>
              </a:rPr>
              <a:t>http://www.curiosphere.tv/europe/</a:t>
            </a:r>
            <a:endParaRPr lang="fr-FR" sz="1000" dirty="0" smtClean="0"/>
          </a:p>
        </p:txBody>
      </p:sp>
      <p:sp>
        <p:nvSpPr>
          <p:cNvPr id="2" name="Espace réservé du numéro de diapositive 1"/>
          <p:cNvSpPr>
            <a:spLocks noGrp="1"/>
          </p:cNvSpPr>
          <p:nvPr>
            <p:ph type="sldNum" sz="quarter" idx="12"/>
          </p:nvPr>
        </p:nvSpPr>
        <p:spPr/>
        <p:txBody>
          <a:bodyPr/>
          <a:lstStyle/>
          <a:p>
            <a:pPr>
              <a:defRPr/>
            </a:pPr>
            <a:fld id="{0FF0883E-7A19-451D-B93B-4BC4DEF139BF}" type="slidenum">
              <a:rPr lang="fr-FR" smtClean="0"/>
              <a:pPr>
                <a:defRPr/>
              </a:pPr>
              <a:t>8</a:t>
            </a:fld>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428625" y="0"/>
            <a:ext cx="8229600" cy="654050"/>
          </a:xfrm>
        </p:spPr>
        <p:txBody>
          <a:bodyPr/>
          <a:lstStyle/>
          <a:p>
            <a:pPr eaLnBrk="1" hangingPunct="1"/>
            <a:r>
              <a:rPr lang="fr-FR" sz="1600" b="1" u="sng" dirty="0" smtClean="0">
                <a:solidFill>
                  <a:srgbClr val="FF0000"/>
                </a:solidFill>
              </a:rPr>
              <a:t>Fiche IIIA : les élections</a:t>
            </a:r>
          </a:p>
        </p:txBody>
      </p:sp>
      <p:sp>
        <p:nvSpPr>
          <p:cNvPr id="12291" name="Rectangle 3"/>
          <p:cNvSpPr>
            <a:spLocks noChangeArrowheads="1"/>
          </p:cNvSpPr>
          <p:nvPr/>
        </p:nvSpPr>
        <p:spPr bwMode="auto">
          <a:xfrm>
            <a:off x="142875" y="500063"/>
            <a:ext cx="6000750" cy="3078162"/>
          </a:xfrm>
          <a:prstGeom prst="rect">
            <a:avLst/>
          </a:prstGeom>
          <a:noFill/>
          <a:ln w="9525">
            <a:solidFill>
              <a:schemeClr val="tx1"/>
            </a:solidFill>
            <a:miter lim="800000"/>
            <a:headEnd/>
            <a:tailEnd/>
          </a:ln>
        </p:spPr>
        <p:txBody>
          <a:bodyPr>
            <a:spAutoFit/>
          </a:bodyPr>
          <a:lstStyle/>
          <a:p>
            <a:r>
              <a:rPr lang="fr-FR"/>
              <a:t>Le système électoral </a:t>
            </a:r>
            <a:r>
              <a:rPr lang="fr-FR" sz="1100"/>
              <a:t/>
            </a:r>
            <a:br>
              <a:rPr lang="fr-FR" sz="1100"/>
            </a:br>
            <a:r>
              <a:rPr lang="fr-FR" sz="1100"/>
              <a:t>- Le vote est universel : le droit de vote appartient à tous les citoyens en âge d'être électeur. </a:t>
            </a:r>
          </a:p>
          <a:p>
            <a:r>
              <a:rPr lang="fr-FR" sz="1100"/>
              <a:t>- Le vote est strictement personnel </a:t>
            </a:r>
          </a:p>
          <a:p>
            <a:r>
              <a:rPr lang="fr-FR" sz="1100"/>
              <a:t>- Le vote est libre </a:t>
            </a:r>
          </a:p>
          <a:p>
            <a:r>
              <a:rPr lang="fr-FR" sz="1100"/>
              <a:t>- Le vote est secret : personne ne doit chercher à connaître ni à  contrôler le vote d'un électeur. </a:t>
            </a:r>
          </a:p>
          <a:p>
            <a:r>
              <a:rPr lang="fr-FR" sz="1100"/>
              <a:t>Des dispositions matérielles sont prévues dans les bureaux de vote pour protéger la liberté et le secret du vote. La principale est le passage obligatoire par l'isoloir où, à l'abri des regards, l'électeur mettra dans une enveloppe le bulletin de son choix. Il le dépose ensuite dans l'urne électorale transparente et signe en face de son nom sur la liste électorale.  </a:t>
            </a:r>
          </a:p>
          <a:p>
            <a:r>
              <a:rPr lang="fr-FR" sz="1100"/>
              <a:t>Etre éligible </a:t>
            </a:r>
            <a:br>
              <a:rPr lang="fr-FR" sz="1100"/>
            </a:br>
            <a:r>
              <a:rPr lang="fr-FR" sz="1100"/>
              <a:t>L'éligibilité est la possibilité de se présenter à une élection. </a:t>
            </a:r>
          </a:p>
          <a:p>
            <a:r>
              <a:rPr lang="fr-FR" sz="1100"/>
              <a:t>La condition d'âge diffère également selon l'élection : </a:t>
            </a:r>
          </a:p>
          <a:p>
            <a:r>
              <a:rPr lang="fr-FR" sz="1100"/>
              <a:t>- 18 ans pour les élections municipales, cantonales et régionales, </a:t>
            </a:r>
          </a:p>
          <a:p>
            <a:r>
              <a:rPr lang="fr-FR" sz="1100"/>
              <a:t>- 23 ans pour l'élection présidentielle et les élections législatives, </a:t>
            </a:r>
          </a:p>
          <a:p>
            <a:pPr>
              <a:buFontTx/>
              <a:buChar char="-"/>
            </a:pPr>
            <a:r>
              <a:rPr lang="fr-FR" sz="1100"/>
              <a:t>30 ans pour les élections sénatoriales. </a:t>
            </a:r>
          </a:p>
          <a:p>
            <a:r>
              <a:rPr lang="fr-FR" sz="1100" i="1"/>
              <a:t>Source: http://www.interieur.gouv.fr</a:t>
            </a:r>
          </a:p>
        </p:txBody>
      </p:sp>
      <p:sp>
        <p:nvSpPr>
          <p:cNvPr id="12292" name="Rectangle 6"/>
          <p:cNvSpPr>
            <a:spLocks noChangeArrowheads="1"/>
          </p:cNvSpPr>
          <p:nvPr/>
        </p:nvSpPr>
        <p:spPr bwMode="auto">
          <a:xfrm>
            <a:off x="0" y="3714750"/>
            <a:ext cx="6143625" cy="3185487"/>
          </a:xfrm>
          <a:prstGeom prst="rect">
            <a:avLst/>
          </a:prstGeom>
          <a:noFill/>
          <a:ln w="9525">
            <a:solidFill>
              <a:schemeClr val="tx1"/>
            </a:solidFill>
            <a:miter lim="800000"/>
            <a:headEnd/>
            <a:tailEnd/>
          </a:ln>
        </p:spPr>
        <p:txBody>
          <a:bodyPr>
            <a:spAutoFit/>
          </a:bodyPr>
          <a:lstStyle/>
          <a:p>
            <a:r>
              <a:rPr lang="fr-FR" dirty="0" smtClean="0"/>
              <a:t>La campagne pour l’élection présidentielle</a:t>
            </a:r>
          </a:p>
          <a:p>
            <a:r>
              <a:rPr lang="fr-FR" dirty="0" smtClean="0"/>
              <a:t>• </a:t>
            </a:r>
            <a:r>
              <a:rPr lang="fr-FR" sz="1200" b="1" u="sng" dirty="0"/>
              <a:t>La campagne électorale </a:t>
            </a:r>
            <a:r>
              <a:rPr lang="fr-FR" sz="1100" b="1" dirty="0"/>
              <a:t>officielle s’ouvre le deuxième lundi précédant le premier tour de scrutin</a:t>
            </a:r>
            <a:r>
              <a:rPr lang="fr-FR" sz="1100" dirty="0"/>
              <a:t> et s’interrompt la veille du scrutin, à zéro heure. Elle reprend le jour de la publication au </a:t>
            </a:r>
            <a:r>
              <a:rPr lang="fr-FR" sz="1100" dirty="0">
                <a:hlinkClick r:id="rId2" action="ppaction://hlinkfile"/>
              </a:rPr>
              <a:t>Journal officiel.</a:t>
            </a:r>
            <a:r>
              <a:rPr lang="fr-FR" sz="1100" dirty="0"/>
              <a:t> des noms des deux candidats restant et s’achève la veille du second tour, à zéro heure. </a:t>
            </a:r>
            <a:r>
              <a:rPr lang="fr-FR" sz="1100" b="1" dirty="0"/>
              <a:t>La durée totale</a:t>
            </a:r>
            <a:r>
              <a:rPr lang="fr-FR" sz="1100" dirty="0"/>
              <a:t> de cette campagne officielle </a:t>
            </a:r>
            <a:r>
              <a:rPr lang="fr-FR" sz="1100" b="1" dirty="0"/>
              <a:t>est d’environ 30 jours</a:t>
            </a:r>
            <a:r>
              <a:rPr lang="fr-FR" sz="1100" dirty="0"/>
              <a:t>.</a:t>
            </a:r>
          </a:p>
          <a:p>
            <a:r>
              <a:rPr lang="fr-FR" sz="1100" dirty="0"/>
              <a:t>• </a:t>
            </a:r>
            <a:r>
              <a:rPr lang="fr-FR" sz="1100" b="1" dirty="0"/>
              <a:t>Les différents candidats doivent recevoir les mêmes conditions de traitement de la part des pouvoirs publics</a:t>
            </a:r>
            <a:r>
              <a:rPr lang="fr-FR" sz="1100" dirty="0"/>
              <a:t>. Concrètement, cela signifie : - qu’un affichage minimum leur est assuré ; - que l’envoi de leur profession de foi est pris en charge ; - qu’un temps d’antenne minimum leur est réservé à la radio et à la télévision. La Commission nationale de contrôle (CNC) veille au respect de cette égalité de traitement entre candidats. Dans le domaine audiovisuel, ce rôle appartient au Conseil supérieur de l’audiovisuel (CSA) qui, à ce titre, comptabilise les temps de paroles des différents candidats.</a:t>
            </a:r>
          </a:p>
          <a:p>
            <a:r>
              <a:rPr lang="fr-FR" sz="1100" dirty="0"/>
              <a:t>Traditionnellement, les sondages d’opinion ne pouvaient plus être publiés pendant la semaine précédant chaque tour afin de préserver la liberté de choix des électeurs. La loi du 19 février 2002 a modifié ce point. Les sondages peuvent désormais être publiés jusqu’à la veille de chaque tour de scrutin</a:t>
            </a:r>
            <a:r>
              <a:rPr lang="fr-FR" sz="1100" dirty="0" smtClean="0"/>
              <a:t>.</a:t>
            </a:r>
            <a:endParaRPr lang="fr-FR" sz="1100" dirty="0"/>
          </a:p>
          <a:p>
            <a:r>
              <a:rPr lang="fr-FR" sz="1100" i="1" u="sng" dirty="0"/>
              <a:t>Source</a:t>
            </a:r>
            <a:r>
              <a:rPr lang="fr-FR" sz="1100" i="1" dirty="0"/>
              <a:t> : www.vie-publique.fr</a:t>
            </a:r>
          </a:p>
        </p:txBody>
      </p:sp>
      <p:sp>
        <p:nvSpPr>
          <p:cNvPr id="12293" name="ZoneTexte 8"/>
          <p:cNvSpPr txBox="1">
            <a:spLocks noChangeArrowheads="1"/>
          </p:cNvSpPr>
          <p:nvPr/>
        </p:nvSpPr>
        <p:spPr bwMode="auto">
          <a:xfrm>
            <a:off x="6230938" y="2204864"/>
            <a:ext cx="2733550" cy="3970318"/>
          </a:xfrm>
          <a:prstGeom prst="rect">
            <a:avLst/>
          </a:prstGeom>
          <a:solidFill>
            <a:schemeClr val="bg2"/>
          </a:solidFill>
          <a:ln w="9525">
            <a:solidFill>
              <a:schemeClr val="tx1"/>
            </a:solidFill>
            <a:miter lim="800000"/>
            <a:headEnd/>
            <a:tailEnd/>
          </a:ln>
        </p:spPr>
        <p:txBody>
          <a:bodyPr wrap="square">
            <a:spAutoFit/>
          </a:bodyPr>
          <a:lstStyle/>
          <a:p>
            <a:r>
              <a:rPr lang="fr-FR" sz="1200" dirty="0" smtClean="0"/>
              <a:t>Combien de temps dure un mandat (deux réponses)?</a:t>
            </a:r>
          </a:p>
          <a:p>
            <a:endParaRPr lang="fr-FR" sz="1200" dirty="0"/>
          </a:p>
          <a:p>
            <a:endParaRPr lang="fr-FR" sz="1200" dirty="0"/>
          </a:p>
          <a:p>
            <a:r>
              <a:rPr lang="fr-FR" sz="1200" dirty="0"/>
              <a:t>Qu’est-ce que la campagne électorale?</a:t>
            </a:r>
          </a:p>
          <a:p>
            <a:endParaRPr lang="fr-FR" sz="1200" dirty="0"/>
          </a:p>
          <a:p>
            <a:endParaRPr lang="fr-FR" sz="1200" dirty="0"/>
          </a:p>
          <a:p>
            <a:endParaRPr lang="fr-FR" sz="1200" dirty="0"/>
          </a:p>
          <a:p>
            <a:endParaRPr lang="fr-FR" sz="1200" dirty="0"/>
          </a:p>
          <a:p>
            <a:r>
              <a:rPr lang="fr-FR" sz="1200" dirty="0"/>
              <a:t>Comment est garantie l’égalité de traitement des candidats?</a:t>
            </a:r>
          </a:p>
          <a:p>
            <a:endParaRPr lang="fr-FR" sz="1200" dirty="0"/>
          </a:p>
          <a:p>
            <a:endParaRPr lang="fr-FR" sz="1200" dirty="0"/>
          </a:p>
          <a:p>
            <a:endParaRPr lang="fr-FR" sz="1200" dirty="0"/>
          </a:p>
          <a:p>
            <a:endParaRPr lang="fr-FR" sz="1200" dirty="0"/>
          </a:p>
          <a:p>
            <a:endParaRPr lang="fr-FR" sz="1200" dirty="0"/>
          </a:p>
          <a:p>
            <a:r>
              <a:rPr lang="fr-FR" sz="1200" dirty="0"/>
              <a:t>Pourquoi faut-il garantir cette égalité?</a:t>
            </a:r>
          </a:p>
          <a:p>
            <a:endParaRPr lang="fr-FR" sz="1200" dirty="0"/>
          </a:p>
          <a:p>
            <a:endParaRPr lang="fr-FR" sz="1200" dirty="0"/>
          </a:p>
          <a:p>
            <a:endParaRPr lang="fr-FR" sz="1200" dirty="0"/>
          </a:p>
        </p:txBody>
      </p:sp>
      <p:cxnSp>
        <p:nvCxnSpPr>
          <p:cNvPr id="15" name="Connecteur droit avec flèche 14"/>
          <p:cNvCxnSpPr>
            <a:endCxn id="12293" idx="2"/>
          </p:cNvCxnSpPr>
          <p:nvPr/>
        </p:nvCxnSpPr>
        <p:spPr>
          <a:xfrm flipV="1">
            <a:off x="6156176" y="6175182"/>
            <a:ext cx="1441537" cy="49417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6804248" y="1052736"/>
            <a:ext cx="1857388" cy="830997"/>
          </a:xfrm>
          <a:prstGeom prst="rect">
            <a:avLst/>
          </a:prstGeom>
          <a:solidFill>
            <a:schemeClr val="bg1">
              <a:lumMod val="85000"/>
            </a:schemeClr>
          </a:solidFill>
          <a:ln>
            <a:solidFill>
              <a:schemeClr val="tx1"/>
            </a:solidFill>
          </a:ln>
          <a:scene3d>
            <a:camera prst="orthographicFront"/>
            <a:lightRig rig="threePt" dir="t"/>
          </a:scene3d>
          <a:sp3d>
            <a:bevelB/>
          </a:sp3d>
        </p:spPr>
        <p:txBody>
          <a:bodyPr>
            <a:spAutoFit/>
          </a:bodyPr>
          <a:lstStyle/>
          <a:p>
            <a:pPr>
              <a:defRPr/>
            </a:pPr>
            <a:r>
              <a:rPr lang="fr-FR" sz="1200" dirty="0"/>
              <a:t>Soulignez les </a:t>
            </a:r>
            <a:r>
              <a:rPr lang="fr-FR" sz="1200" dirty="0" smtClean="0"/>
              <a:t>mots qui vous semblent </a:t>
            </a:r>
            <a:r>
              <a:rPr lang="fr-FR" sz="1200" dirty="0"/>
              <a:t>importants </a:t>
            </a:r>
            <a:r>
              <a:rPr lang="fr-FR" sz="1200" dirty="0" smtClean="0"/>
              <a:t>dans le texte </a:t>
            </a:r>
            <a:r>
              <a:rPr lang="fr-FR" sz="1200" dirty="0"/>
              <a:t>ci-contre!</a:t>
            </a:r>
          </a:p>
        </p:txBody>
      </p:sp>
      <p:cxnSp>
        <p:nvCxnSpPr>
          <p:cNvPr id="18" name="Connecteur droit avec flèche 17"/>
          <p:cNvCxnSpPr/>
          <p:nvPr/>
        </p:nvCxnSpPr>
        <p:spPr>
          <a:xfrm rot="10800000" flipV="1">
            <a:off x="6143625" y="1468234"/>
            <a:ext cx="648072" cy="31626"/>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948264" y="188640"/>
            <a:ext cx="1979712" cy="553998"/>
          </a:xfrm>
          <a:prstGeom prst="rect">
            <a:avLst/>
          </a:prstGeom>
          <a:solidFill>
            <a:schemeClr val="bg1">
              <a:lumMod val="85000"/>
            </a:schemeClr>
          </a:solidFill>
        </p:spPr>
        <p:txBody>
          <a:bodyPr wrap="square">
            <a:spAutoFit/>
          </a:bodyPr>
          <a:lstStyle/>
          <a:p>
            <a:r>
              <a:rPr lang="fr-FR" sz="1000" u="sng" dirty="0" smtClean="0"/>
              <a:t>Quelques liens utiles </a:t>
            </a:r>
            <a:r>
              <a:rPr lang="fr-FR" sz="1000" dirty="0" smtClean="0"/>
              <a:t>:</a:t>
            </a:r>
          </a:p>
          <a:p>
            <a:r>
              <a:rPr lang="fr-FR" sz="1000" dirty="0" smtClean="0">
                <a:hlinkClick r:id="rId3"/>
              </a:rPr>
              <a:t>http://vosdroits.service-public.fr/particuliers/N47.xhtml</a:t>
            </a:r>
            <a:endParaRPr lang="fr-FR" sz="1000" dirty="0" smtClean="0">
              <a:hlinkClick r:id="rId4"/>
            </a:endParaRPr>
          </a:p>
        </p:txBody>
      </p:sp>
      <p:sp>
        <p:nvSpPr>
          <p:cNvPr id="2" name="Espace réservé du numéro de diapositive 1"/>
          <p:cNvSpPr>
            <a:spLocks noGrp="1"/>
          </p:cNvSpPr>
          <p:nvPr>
            <p:ph type="sldNum" sz="quarter" idx="12"/>
          </p:nvPr>
        </p:nvSpPr>
        <p:spPr/>
        <p:txBody>
          <a:bodyPr/>
          <a:lstStyle/>
          <a:p>
            <a:pPr>
              <a:defRPr/>
            </a:pPr>
            <a:fld id="{0FF0883E-7A19-451D-B93B-4BC4DEF139BF}" type="slidenum">
              <a:rPr lang="fr-FR" smtClean="0"/>
              <a:pPr>
                <a:defRPr/>
              </a:pPr>
              <a:t>9</a:t>
            </a:fld>
            <a:endParaRPr lang="fr-F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1271</TotalTime>
  <Words>1748</Words>
  <Application>Microsoft Office PowerPoint</Application>
  <PresentationFormat>Affichage à l'écran (4:3)</PresentationFormat>
  <Paragraphs>290</Paragraphs>
  <Slides>10</Slides>
  <Notes>1</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Thème Office</vt:lpstr>
      <vt:lpstr>I. Les institutions de la Vème République Fiche IA : la Constitution de la Vème République  A quoi sert la constitution?</vt:lpstr>
      <vt:lpstr>Fiche IB : Le pouvoir législatif Comment et par qui sont faites les lois?</vt:lpstr>
      <vt:lpstr>Fiche IB : l’exemple de la création d’une loi</vt:lpstr>
      <vt:lpstr>Fiche IC : le pouvoir exécutif Qui exécutent les lois et dirigent le pays?</vt:lpstr>
      <vt:lpstr>Fiche IIA: L’administration de l’Etat</vt:lpstr>
      <vt:lpstr>Fiche IIB1: les collectivités territoriales (l’exemple du conseil général des Ardennes)</vt:lpstr>
      <vt:lpstr>Fiche IIB2: les collectivités territoriales</vt:lpstr>
      <vt:lpstr>Fiche IIC : le rôle de l’Union européenne Comment fonctionne l’UE ?</vt:lpstr>
      <vt:lpstr>Fiche IIIA : les élections</vt:lpstr>
      <vt:lpstr>Fiche IIIB : les différentes élections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civique Chapitre 2</dc:title>
  <dc:creator>DORILLEAU</dc:creator>
  <cp:lastModifiedBy>Jérôme Dorilleau</cp:lastModifiedBy>
  <cp:revision>103</cp:revision>
  <dcterms:created xsi:type="dcterms:W3CDTF">2009-02-18T14:57:08Z</dcterms:created>
  <dcterms:modified xsi:type="dcterms:W3CDTF">2011-12-29T09:47:47Z</dcterms:modified>
</cp:coreProperties>
</file>