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58" r:id="rId6"/>
    <p:sldId id="261" r:id="rId7"/>
  </p:sldIdLst>
  <p:sldSz cx="9144000" cy="6858000" type="screen4x3"/>
  <p:notesSz cx="6888163" cy="10020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98D2DD3-DAA2-4F15-8DEF-825D70777A70}" type="datetimeFigureOut">
              <a:rPr lang="fr-FR" smtClean="0"/>
              <a:t>11/03/2012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8D581-18E7-4EE0-8EEA-8E69890BF0D9}" type="slidenum">
              <a:rPr lang="fr-FR" smtClean="0"/>
              <a:t>‹N°›</a:t>
            </a:fld>
            <a:endParaRPr lang="fr-FR"/>
          </a:p>
        </p:txBody>
      </p:sp>
    </p:spTree>
    <p:extLst>
      <p:ext uri="{BB962C8B-B14F-4D97-AF65-F5344CB8AC3E}">
        <p14:creationId xmlns:p14="http://schemas.microsoft.com/office/powerpoint/2010/main" val="2850304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8D2DD3-DAA2-4F15-8DEF-825D70777A70}" type="datetimeFigureOut">
              <a:rPr lang="fr-FR" smtClean="0"/>
              <a:t>11/03/2012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8D581-18E7-4EE0-8EEA-8E69890BF0D9}" type="slidenum">
              <a:rPr lang="fr-FR" smtClean="0"/>
              <a:t>‹N°›</a:t>
            </a:fld>
            <a:endParaRPr lang="fr-FR"/>
          </a:p>
        </p:txBody>
      </p:sp>
    </p:spTree>
    <p:extLst>
      <p:ext uri="{BB962C8B-B14F-4D97-AF65-F5344CB8AC3E}">
        <p14:creationId xmlns:p14="http://schemas.microsoft.com/office/powerpoint/2010/main" val="1578270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8D2DD3-DAA2-4F15-8DEF-825D70777A70}" type="datetimeFigureOut">
              <a:rPr lang="fr-FR" smtClean="0"/>
              <a:t>11/03/2012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8D581-18E7-4EE0-8EEA-8E69890BF0D9}" type="slidenum">
              <a:rPr lang="fr-FR" smtClean="0"/>
              <a:t>‹N°›</a:t>
            </a:fld>
            <a:endParaRPr lang="fr-FR"/>
          </a:p>
        </p:txBody>
      </p:sp>
    </p:spTree>
    <p:extLst>
      <p:ext uri="{BB962C8B-B14F-4D97-AF65-F5344CB8AC3E}">
        <p14:creationId xmlns:p14="http://schemas.microsoft.com/office/powerpoint/2010/main" val="373145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8D2DD3-DAA2-4F15-8DEF-825D70777A70}" type="datetimeFigureOut">
              <a:rPr lang="fr-FR" smtClean="0"/>
              <a:t>11/03/2012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8D581-18E7-4EE0-8EEA-8E69890BF0D9}" type="slidenum">
              <a:rPr lang="fr-FR" smtClean="0"/>
              <a:t>‹N°›</a:t>
            </a:fld>
            <a:endParaRPr lang="fr-FR"/>
          </a:p>
        </p:txBody>
      </p:sp>
    </p:spTree>
    <p:extLst>
      <p:ext uri="{BB962C8B-B14F-4D97-AF65-F5344CB8AC3E}">
        <p14:creationId xmlns:p14="http://schemas.microsoft.com/office/powerpoint/2010/main" val="298385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98D2DD3-DAA2-4F15-8DEF-825D70777A70}" type="datetimeFigureOut">
              <a:rPr lang="fr-FR" smtClean="0"/>
              <a:t>11/03/2012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8D581-18E7-4EE0-8EEA-8E69890BF0D9}" type="slidenum">
              <a:rPr lang="fr-FR" smtClean="0"/>
              <a:t>‹N°›</a:t>
            </a:fld>
            <a:endParaRPr lang="fr-FR"/>
          </a:p>
        </p:txBody>
      </p:sp>
    </p:spTree>
    <p:extLst>
      <p:ext uri="{BB962C8B-B14F-4D97-AF65-F5344CB8AC3E}">
        <p14:creationId xmlns:p14="http://schemas.microsoft.com/office/powerpoint/2010/main" val="234481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98D2DD3-DAA2-4F15-8DEF-825D70777A70}" type="datetimeFigureOut">
              <a:rPr lang="fr-FR" smtClean="0"/>
              <a:t>11/03/2012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28D581-18E7-4EE0-8EEA-8E69890BF0D9}" type="slidenum">
              <a:rPr lang="fr-FR" smtClean="0"/>
              <a:t>‹N°›</a:t>
            </a:fld>
            <a:endParaRPr lang="fr-FR"/>
          </a:p>
        </p:txBody>
      </p:sp>
    </p:spTree>
    <p:extLst>
      <p:ext uri="{BB962C8B-B14F-4D97-AF65-F5344CB8AC3E}">
        <p14:creationId xmlns:p14="http://schemas.microsoft.com/office/powerpoint/2010/main" val="372362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98D2DD3-DAA2-4F15-8DEF-825D70777A70}" type="datetimeFigureOut">
              <a:rPr lang="fr-FR" smtClean="0"/>
              <a:t>11/03/2012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28D581-18E7-4EE0-8EEA-8E69890BF0D9}" type="slidenum">
              <a:rPr lang="fr-FR" smtClean="0"/>
              <a:t>‹N°›</a:t>
            </a:fld>
            <a:endParaRPr lang="fr-FR"/>
          </a:p>
        </p:txBody>
      </p:sp>
    </p:spTree>
    <p:extLst>
      <p:ext uri="{BB962C8B-B14F-4D97-AF65-F5344CB8AC3E}">
        <p14:creationId xmlns:p14="http://schemas.microsoft.com/office/powerpoint/2010/main" val="2931551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98D2DD3-DAA2-4F15-8DEF-825D70777A70}" type="datetimeFigureOut">
              <a:rPr lang="fr-FR" smtClean="0"/>
              <a:t>11/03/2012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28D581-18E7-4EE0-8EEA-8E69890BF0D9}" type="slidenum">
              <a:rPr lang="fr-FR" smtClean="0"/>
              <a:t>‹N°›</a:t>
            </a:fld>
            <a:endParaRPr lang="fr-FR"/>
          </a:p>
        </p:txBody>
      </p:sp>
    </p:spTree>
    <p:extLst>
      <p:ext uri="{BB962C8B-B14F-4D97-AF65-F5344CB8AC3E}">
        <p14:creationId xmlns:p14="http://schemas.microsoft.com/office/powerpoint/2010/main" val="66951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98D2DD3-DAA2-4F15-8DEF-825D70777A70}" type="datetimeFigureOut">
              <a:rPr lang="fr-FR" smtClean="0"/>
              <a:t>11/03/2012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28D581-18E7-4EE0-8EEA-8E69890BF0D9}" type="slidenum">
              <a:rPr lang="fr-FR" smtClean="0"/>
              <a:t>‹N°›</a:t>
            </a:fld>
            <a:endParaRPr lang="fr-FR"/>
          </a:p>
        </p:txBody>
      </p:sp>
    </p:spTree>
    <p:extLst>
      <p:ext uri="{BB962C8B-B14F-4D97-AF65-F5344CB8AC3E}">
        <p14:creationId xmlns:p14="http://schemas.microsoft.com/office/powerpoint/2010/main" val="100721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98D2DD3-DAA2-4F15-8DEF-825D70777A70}" type="datetimeFigureOut">
              <a:rPr lang="fr-FR" smtClean="0"/>
              <a:t>11/03/2012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28D581-18E7-4EE0-8EEA-8E69890BF0D9}" type="slidenum">
              <a:rPr lang="fr-FR" smtClean="0"/>
              <a:t>‹N°›</a:t>
            </a:fld>
            <a:endParaRPr lang="fr-FR"/>
          </a:p>
        </p:txBody>
      </p:sp>
    </p:spTree>
    <p:extLst>
      <p:ext uri="{BB962C8B-B14F-4D97-AF65-F5344CB8AC3E}">
        <p14:creationId xmlns:p14="http://schemas.microsoft.com/office/powerpoint/2010/main" val="100602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98D2DD3-DAA2-4F15-8DEF-825D70777A70}" type="datetimeFigureOut">
              <a:rPr lang="fr-FR" smtClean="0"/>
              <a:t>11/03/2012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28D581-18E7-4EE0-8EEA-8E69890BF0D9}" type="slidenum">
              <a:rPr lang="fr-FR" smtClean="0"/>
              <a:t>‹N°›</a:t>
            </a:fld>
            <a:endParaRPr lang="fr-FR"/>
          </a:p>
        </p:txBody>
      </p:sp>
    </p:spTree>
    <p:extLst>
      <p:ext uri="{BB962C8B-B14F-4D97-AF65-F5344CB8AC3E}">
        <p14:creationId xmlns:p14="http://schemas.microsoft.com/office/powerpoint/2010/main" val="3044071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D2DD3-DAA2-4F15-8DEF-825D70777A70}" type="datetimeFigureOut">
              <a:rPr lang="fr-FR" smtClean="0"/>
              <a:t>11/03/2012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8D581-18E7-4EE0-8EEA-8E69890BF0D9}" type="slidenum">
              <a:rPr lang="fr-FR" smtClean="0"/>
              <a:t>‹N°›</a:t>
            </a:fld>
            <a:endParaRPr lang="fr-FR"/>
          </a:p>
        </p:txBody>
      </p:sp>
    </p:spTree>
    <p:extLst>
      <p:ext uri="{BB962C8B-B14F-4D97-AF65-F5344CB8AC3E}">
        <p14:creationId xmlns:p14="http://schemas.microsoft.com/office/powerpoint/2010/main" val="1485302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lemonde.fr/europe/article/2011/12/30/facebook-coopere-avec-la-justice-autrichienne-pour-identifier-un-neonazi_1624446_3214.html"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leparisien.fr/nantes-44000/l-origine-du-monde-censure-par-facebook-devant-le-tgi-de-paris-23-10-2011-1681830.php"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francesoir.fr/actualite/societe/harcelement-sur-facebook-nous-avons-ete-traumatisees-98731.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lepoint.fr/societe/licencies-pour-avoir-critique-leur-employeur-sur-facebook-ils-en-appellent-aux-prud-hommes-20-05-2010-457436_23.php" TargetMode="External"/><Relationship Id="rId2" Type="http://schemas.openxmlformats.org/officeDocument/2006/relationships/hyperlink" Target="http://www.lepoint.fr/societe/ecrire-sur-facebook-peut-provoquer-son-licenciement-19-11-2010-1264514_23.php"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28" y="13454"/>
            <a:ext cx="4683077" cy="369332"/>
          </a:xfrm>
          <a:prstGeom prst="rect">
            <a:avLst/>
          </a:prstGeom>
        </p:spPr>
        <p:txBody>
          <a:bodyPr wrap="none">
            <a:spAutoFit/>
          </a:bodyPr>
          <a:lstStyle/>
          <a:p>
            <a:r>
              <a:rPr lang="fr-FR" b="1" u="sng" dirty="0" smtClean="0"/>
              <a:t>B. La liberté d’expression et les réseaux sociaux</a:t>
            </a:r>
            <a:endParaRPr lang="fr-FR" b="1" u="sng" dirty="0"/>
          </a:p>
        </p:txBody>
      </p:sp>
      <p:sp>
        <p:nvSpPr>
          <p:cNvPr id="5" name="Rectangle 4"/>
          <p:cNvSpPr/>
          <p:nvPr/>
        </p:nvSpPr>
        <p:spPr>
          <a:xfrm>
            <a:off x="4788024" y="13454"/>
            <a:ext cx="3258521" cy="369332"/>
          </a:xfrm>
          <a:prstGeom prst="rect">
            <a:avLst/>
          </a:prstGeom>
        </p:spPr>
        <p:txBody>
          <a:bodyPr wrap="none">
            <a:spAutoFit/>
          </a:bodyPr>
          <a:lstStyle/>
          <a:p>
            <a:r>
              <a:rPr lang="fr-FR" b="1" dirty="0" smtClean="0"/>
              <a:t>1) </a:t>
            </a:r>
            <a:r>
              <a:rPr lang="fr-FR" b="1" u="sng" dirty="0" smtClean="0"/>
              <a:t>Un espace de libre expression</a:t>
            </a:r>
            <a:endParaRPr lang="fr-FR" b="1" u="sng" dirty="0"/>
          </a:p>
        </p:txBody>
      </p:sp>
      <p:pic>
        <p:nvPicPr>
          <p:cNvPr id="6" name="Picture 4" descr="http://lewebpedagogique.com/lapasserelle/files/2012/01/Capture-d%E2%80%99%C3%A9cran-2012-01-15-%C3%A0-21.38.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1" y="932476"/>
            <a:ext cx="4482115" cy="36167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6591" y="332312"/>
            <a:ext cx="3425515" cy="600164"/>
          </a:xfrm>
          <a:prstGeom prst="rect">
            <a:avLst/>
          </a:prstGeom>
        </p:spPr>
        <p:txBody>
          <a:bodyPr wrap="square">
            <a:spAutoFit/>
          </a:bodyPr>
          <a:lstStyle/>
          <a:p>
            <a:r>
              <a:rPr lang="fr-FR" sz="1100" b="1" u="sng" dirty="0" smtClean="0">
                <a:solidFill>
                  <a:srgbClr val="7030A0"/>
                </a:solidFill>
                <a:effectLst>
                  <a:outerShdw blurRad="38100" dist="38100" dir="2700000" algn="tl">
                    <a:srgbClr val="000000">
                      <a:alpha val="43137"/>
                    </a:srgbClr>
                  </a:outerShdw>
                </a:effectLst>
              </a:rPr>
              <a:t>Document 1 : </a:t>
            </a:r>
            <a:r>
              <a:rPr lang="fr-FR" sz="1100" dirty="0" smtClean="0"/>
              <a:t>Le </a:t>
            </a:r>
            <a:r>
              <a:rPr lang="fr-FR" sz="1100" dirty="0"/>
              <a:t>nouveau monde arabe », dessin de Patrick </a:t>
            </a:r>
            <a:r>
              <a:rPr lang="fr-FR" sz="1100" dirty="0" err="1"/>
              <a:t>Chappatte</a:t>
            </a:r>
            <a:r>
              <a:rPr lang="fr-FR" sz="1100" dirty="0"/>
              <a:t> paru le 5 mars sur le site Globe Cartoon</a:t>
            </a:r>
          </a:p>
        </p:txBody>
      </p:sp>
      <p:sp>
        <p:nvSpPr>
          <p:cNvPr id="8" name="Rectangle 7"/>
          <p:cNvSpPr/>
          <p:nvPr/>
        </p:nvSpPr>
        <p:spPr>
          <a:xfrm>
            <a:off x="0" y="4549193"/>
            <a:ext cx="4860032" cy="2308324"/>
          </a:xfrm>
          <a:prstGeom prst="rect">
            <a:avLst/>
          </a:prstGeom>
          <a:ln>
            <a:solidFill>
              <a:schemeClr val="tx1"/>
            </a:solidFill>
          </a:ln>
        </p:spPr>
        <p:txBody>
          <a:bodyPr wrap="square">
            <a:spAutoFit/>
          </a:bodyPr>
          <a:lstStyle/>
          <a:p>
            <a:pPr marL="228600" indent="-228600">
              <a:buAutoNum type="arabicParenR"/>
            </a:pPr>
            <a:r>
              <a:rPr lang="fr-FR" sz="1200" dirty="0" smtClean="0"/>
              <a:t>A </a:t>
            </a:r>
            <a:r>
              <a:rPr lang="fr-FR" sz="1200" dirty="0" smtClean="0"/>
              <a:t>quel tableau ce dessin fait-il référence </a:t>
            </a:r>
            <a:r>
              <a:rPr lang="fr-FR" sz="1200" dirty="0" smtClean="0"/>
              <a:t>?</a:t>
            </a:r>
          </a:p>
          <a:p>
            <a:endParaRPr lang="fr-FR" sz="1200" dirty="0" smtClean="0"/>
          </a:p>
          <a:p>
            <a:r>
              <a:rPr lang="fr-FR" sz="1200" dirty="0" smtClean="0"/>
              <a:t>2) Quel message veut faire passer le dessinateur </a:t>
            </a:r>
            <a:r>
              <a:rPr lang="fr-FR" sz="1200" dirty="0" smtClean="0"/>
              <a:t>?</a:t>
            </a:r>
          </a:p>
          <a:p>
            <a:endParaRPr lang="fr-FR" sz="1200" dirty="0"/>
          </a:p>
          <a:p>
            <a:endParaRPr lang="fr-FR" sz="1200" dirty="0" smtClean="0"/>
          </a:p>
          <a:p>
            <a:r>
              <a:rPr lang="fr-FR" sz="1200" dirty="0"/>
              <a:t>3) D’après les documents 1 et 2, quel rôle les réseaux sociaux et Facebook ont-ils eu dans la révolution en Tunisie ? Faites une liste des différents éléments que vous trouvez.</a:t>
            </a:r>
          </a:p>
          <a:p>
            <a:endParaRPr lang="fr-FR" sz="1200" dirty="0" smtClean="0"/>
          </a:p>
          <a:p>
            <a:endParaRPr lang="fr-FR" sz="1200" dirty="0" smtClean="0"/>
          </a:p>
          <a:p>
            <a:endParaRPr lang="fr-FR" sz="1200" dirty="0" smtClean="0"/>
          </a:p>
          <a:p>
            <a:endParaRPr lang="fr-FR" sz="1200" dirty="0"/>
          </a:p>
        </p:txBody>
      </p:sp>
      <p:sp>
        <p:nvSpPr>
          <p:cNvPr id="9" name="Rectangle 8"/>
          <p:cNvSpPr/>
          <p:nvPr/>
        </p:nvSpPr>
        <p:spPr>
          <a:xfrm>
            <a:off x="4860032" y="1045330"/>
            <a:ext cx="4283966" cy="5678478"/>
          </a:xfrm>
          <a:prstGeom prst="rect">
            <a:avLst/>
          </a:prstGeom>
          <a:ln>
            <a:solidFill>
              <a:schemeClr val="tx1"/>
            </a:solidFill>
          </a:ln>
        </p:spPr>
        <p:txBody>
          <a:bodyPr wrap="square">
            <a:spAutoFit/>
          </a:bodyPr>
          <a:lstStyle/>
          <a:p>
            <a:r>
              <a:rPr lang="fr-FR" sz="1100" dirty="0" smtClean="0"/>
              <a:t>(…) Depuis </a:t>
            </a:r>
            <a:r>
              <a:rPr lang="fr-FR" sz="1100" dirty="0"/>
              <a:t>le début, les réseaux sociaux ont pris leur part à la révolution tunisienne, l'ont accompagnée. Voire précipitée, analyse </a:t>
            </a:r>
            <a:r>
              <a:rPr lang="fr-FR" sz="1100" dirty="0" err="1"/>
              <a:t>Astrubal</a:t>
            </a:r>
            <a:r>
              <a:rPr lang="fr-FR" sz="1100" dirty="0"/>
              <a:t>, </a:t>
            </a:r>
            <a:r>
              <a:rPr lang="fr-FR" sz="1100" dirty="0" err="1"/>
              <a:t>co-administrateur</a:t>
            </a:r>
            <a:r>
              <a:rPr lang="fr-FR" sz="1100" dirty="0"/>
              <a:t> de </a:t>
            </a:r>
            <a:r>
              <a:rPr lang="fr-FR" sz="1100" dirty="0" err="1"/>
              <a:t>Nawaat</a:t>
            </a:r>
            <a:r>
              <a:rPr lang="fr-FR" sz="1100" dirty="0"/>
              <a:t>, site en pointe pour la diffusion de témoignages (écrits, photos, vidéos, etc.) sur nombre de canaux de diffusion, de </a:t>
            </a:r>
            <a:r>
              <a:rPr lang="fr-FR" sz="1100" dirty="0" err="1"/>
              <a:t>YouTube</a:t>
            </a:r>
            <a:r>
              <a:rPr lang="fr-FR" sz="1100" dirty="0"/>
              <a:t> à Facebook. «Serions-nous arrivés à ce résultat sans les réseaux? Peut-être, mais dans cinq ou dix ans. Ils ont été une pièce maîtresse de cette révolution», défend cet ancien avocat de Tunis devenu universitaire français et activiste de la toile tunisienne</a:t>
            </a:r>
            <a:r>
              <a:rPr lang="fr-FR" sz="1100" dirty="0" smtClean="0"/>
              <a:t>.</a:t>
            </a:r>
            <a:r>
              <a:rPr lang="fr-FR" sz="1100" dirty="0"/>
              <a:t> </a:t>
            </a:r>
            <a:r>
              <a:rPr lang="fr-FR" sz="1100" dirty="0" smtClean="0"/>
              <a:t>(…)</a:t>
            </a:r>
            <a:endParaRPr lang="fr-FR" sz="1100" dirty="0"/>
          </a:p>
          <a:p>
            <a:r>
              <a:rPr lang="fr-FR" sz="1100" dirty="0"/>
              <a:t>Plus que </a:t>
            </a:r>
            <a:r>
              <a:rPr lang="fr-FR" sz="1100" dirty="0" err="1"/>
              <a:t>Twitter</a:t>
            </a:r>
            <a:r>
              <a:rPr lang="fr-FR" sz="1100" dirty="0"/>
              <a:t>, c'est sur Facebook que s'est faite la </a:t>
            </a:r>
            <a:r>
              <a:rPr lang="fr-FR" sz="1100" dirty="0" err="1"/>
              <a:t>cyberrévolution</a:t>
            </a:r>
            <a:r>
              <a:rPr lang="fr-FR" sz="1100" dirty="0"/>
              <a:t>. Le réseau de Mark </a:t>
            </a:r>
            <a:r>
              <a:rPr lang="fr-FR" sz="1100" dirty="0" err="1"/>
              <a:t>Zuckerberg</a:t>
            </a:r>
            <a:r>
              <a:rPr lang="fr-FR" sz="1100" dirty="0"/>
              <a:t> est utilisé par 1,5 à 2 millions de Tunisiens –un habitant sur cinq. «</a:t>
            </a:r>
            <a:r>
              <a:rPr lang="fr-FR" sz="1100" dirty="0" err="1"/>
              <a:t>Twitter</a:t>
            </a:r>
            <a:r>
              <a:rPr lang="fr-FR" sz="1100" dirty="0"/>
              <a:t> sert exclusivement pour diffuser des informations en temps réel, des chiffres, alors que Facebook permet surtout de partager des photos et des vidéos», décrypte @karim2k, alias </a:t>
            </a:r>
            <a:r>
              <a:rPr lang="fr-FR" sz="1100" dirty="0" err="1"/>
              <a:t>Abdelkarim</a:t>
            </a:r>
            <a:r>
              <a:rPr lang="fr-FR" sz="1100" dirty="0"/>
              <a:t> </a:t>
            </a:r>
            <a:r>
              <a:rPr lang="fr-FR" sz="1100" dirty="0" err="1"/>
              <a:t>Benabdallah</a:t>
            </a:r>
            <a:r>
              <a:rPr lang="fr-FR" sz="1100" dirty="0"/>
              <a:t>, prolixe sur </a:t>
            </a:r>
            <a:r>
              <a:rPr lang="fr-FR" sz="1100" dirty="0" err="1"/>
              <a:t>Twitter</a:t>
            </a:r>
            <a:r>
              <a:rPr lang="fr-FR" sz="1100" dirty="0"/>
              <a:t>. Et si le régime a bien tenté une censure par piratage et fermeture de comptes, Facebook restait difficile à museler complètement.</a:t>
            </a:r>
          </a:p>
          <a:p>
            <a:endParaRPr lang="fr-FR" sz="1100" dirty="0"/>
          </a:p>
          <a:p>
            <a:r>
              <a:rPr lang="fr-FR" sz="1100" dirty="0"/>
              <a:t>Pas de débat à la «qui de l'œuf ou de la poule», toutefois. «C'est grâce aux gens qui sont descendus dans la rue, dans tout le pays, qui ont pris des vidéos, les ont postées sur leur compte Facebook, que nous avons pu relayer l'information. Ce sont eux les véritables soldats sur le front», souligne karim2k, informaticien de métier, âgé de 34 ans. «Tout le monde a participé à cette révolution avec ses moyens».</a:t>
            </a:r>
          </a:p>
          <a:p>
            <a:endParaRPr lang="fr-FR" sz="1100" dirty="0"/>
          </a:p>
          <a:p>
            <a:r>
              <a:rPr lang="fr-FR" sz="1100" dirty="0"/>
              <a:t>«C'est une jonction des luttes, ajoute Selim Ben Hassen, président du mouvement citoyen Byrsa. Les gens ont diffusé ces vidéos par solidarité, et en faisant cela, sont allés au-delà de la peur sur laquelle jouait Ben Ali</a:t>
            </a:r>
            <a:r>
              <a:rPr lang="fr-FR" sz="1100" dirty="0" smtClean="0"/>
              <a:t>». (…)</a:t>
            </a:r>
            <a:endParaRPr lang="fr-FR" sz="1100" dirty="0"/>
          </a:p>
          <a:p>
            <a:r>
              <a:rPr lang="fr-FR" sz="1100" dirty="0" smtClean="0"/>
              <a:t>«</a:t>
            </a:r>
            <a:r>
              <a:rPr lang="fr-FR" sz="1100" dirty="0"/>
              <a:t>Comme les journalistes étaient empêchés de faire leur travail, ce sont les citoyens qui sont devenus journalistes et qui ont couvert l'événement», analyse Selim Ben Hassen. «Il y avait un besoin très fort d'informations. Les gens les ont consommées, et les ont aussi partagées», soutient </a:t>
            </a:r>
            <a:r>
              <a:rPr lang="fr-FR" sz="1100" dirty="0" err="1"/>
              <a:t>Astrubal</a:t>
            </a:r>
            <a:r>
              <a:rPr lang="fr-FR" sz="1100" dirty="0"/>
              <a:t>.</a:t>
            </a:r>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85836"/>
            <a:ext cx="2153229" cy="5595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4658049" y="534816"/>
            <a:ext cx="1081751" cy="261610"/>
          </a:xfrm>
          <a:prstGeom prst="rect">
            <a:avLst/>
          </a:prstGeom>
          <a:noFill/>
        </p:spPr>
        <p:txBody>
          <a:bodyPr wrap="square" rtlCol="0">
            <a:spAutoFit/>
          </a:bodyPr>
          <a:lstStyle/>
          <a:p>
            <a:r>
              <a:rPr lang="fr-FR" sz="1100" b="1" u="sng" dirty="0" smtClean="0">
                <a:solidFill>
                  <a:srgbClr val="7030A0"/>
                </a:solidFill>
                <a:effectLst>
                  <a:outerShdw blurRad="38100" dist="38100" dir="2700000" algn="tl">
                    <a:srgbClr val="000000">
                      <a:alpha val="43137"/>
                    </a:srgbClr>
                  </a:outerShdw>
                </a:effectLst>
              </a:rPr>
              <a:t>Document 2 </a:t>
            </a:r>
            <a:r>
              <a:rPr lang="fr-FR" sz="1100" dirty="0" smtClean="0">
                <a:solidFill>
                  <a:srgbClr val="7030A0"/>
                </a:solidFill>
                <a:effectLst>
                  <a:outerShdw blurRad="38100" dist="38100" dir="2700000" algn="tl">
                    <a:srgbClr val="000000">
                      <a:alpha val="43137"/>
                    </a:srgbClr>
                  </a:outerShdw>
                </a:effectLst>
              </a:rPr>
              <a:t>:</a:t>
            </a:r>
            <a:endParaRPr lang="fr-FR" sz="11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440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3"/>
            <a:ext cx="3486772" cy="646331"/>
          </a:xfrm>
          <a:prstGeom prst="rect">
            <a:avLst/>
          </a:prstGeom>
        </p:spPr>
        <p:txBody>
          <a:bodyPr wrap="square">
            <a:spAutoFit/>
          </a:bodyPr>
          <a:lstStyle/>
          <a:p>
            <a:r>
              <a:rPr lang="fr-FR" sz="1200" b="1" u="sng" dirty="0" smtClean="0">
                <a:solidFill>
                  <a:srgbClr val="7030A0"/>
                </a:solidFill>
                <a:effectLst>
                  <a:outerShdw blurRad="38100" dist="38100" dir="2700000" algn="tl">
                    <a:srgbClr val="000000">
                      <a:alpha val="43137"/>
                    </a:srgbClr>
                  </a:outerShdw>
                </a:effectLst>
              </a:rPr>
              <a:t>Document 3 : </a:t>
            </a:r>
            <a:r>
              <a:rPr lang="fr-FR" sz="1200" dirty="0" smtClean="0"/>
              <a:t>Une </a:t>
            </a:r>
            <a:r>
              <a:rPr lang="fr-FR" sz="1200" dirty="0"/>
              <a:t>capture d’écran de la page « La dernière lettre » où une jeune internaute met régulièrement en ligne un chapitre de son livre.</a:t>
            </a:r>
          </a:p>
        </p:txBody>
      </p:sp>
      <p:pic>
        <p:nvPicPr>
          <p:cNvPr id="3" name="Picture 2" descr="http://lewebpedagogique.com/lapasserelle/files/2012/01/Capture-d%E2%80%99e%CC%81cran-2012-01-11-a%CC%80-14.56.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292" y="116633"/>
            <a:ext cx="5405708" cy="3564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0" y="925521"/>
            <a:ext cx="3635896" cy="3416320"/>
          </a:xfrm>
          <a:prstGeom prst="rect">
            <a:avLst/>
          </a:prstGeom>
          <a:ln>
            <a:solidFill>
              <a:schemeClr val="tx1"/>
            </a:solidFill>
          </a:ln>
        </p:spPr>
        <p:txBody>
          <a:bodyPr wrap="square">
            <a:spAutoFit/>
          </a:bodyPr>
          <a:lstStyle/>
          <a:p>
            <a:r>
              <a:rPr lang="fr-FR" sz="1200" dirty="0" smtClean="0"/>
              <a:t>4) Qu’est-ce que Facebook permet à cette jeune fille de faire ? </a:t>
            </a:r>
            <a:endParaRPr lang="fr-FR" sz="1200" dirty="0" smtClean="0"/>
          </a:p>
          <a:p>
            <a:endParaRPr lang="fr-FR" sz="1200" dirty="0" smtClean="0"/>
          </a:p>
          <a:p>
            <a:endParaRPr lang="fr-FR" sz="1200" dirty="0"/>
          </a:p>
          <a:p>
            <a:endParaRPr lang="fr-FR" sz="1200" dirty="0" smtClean="0"/>
          </a:p>
          <a:p>
            <a:r>
              <a:rPr lang="fr-FR" sz="1200" dirty="0" smtClean="0"/>
              <a:t>5) Pourquoi cela lui donne-t-il une liberté d’expression importante </a:t>
            </a:r>
            <a:r>
              <a:rPr lang="fr-FR" sz="1200" dirty="0" smtClean="0"/>
              <a:t>?</a:t>
            </a:r>
          </a:p>
          <a:p>
            <a:endParaRPr lang="fr-FR" sz="1200" dirty="0" smtClean="0"/>
          </a:p>
          <a:p>
            <a:endParaRPr lang="fr-FR" sz="1200" dirty="0"/>
          </a:p>
          <a:p>
            <a:endParaRPr lang="fr-FR" sz="1200" dirty="0" smtClean="0"/>
          </a:p>
          <a:p>
            <a:r>
              <a:rPr lang="fr-FR" sz="1200" dirty="0" smtClean="0"/>
              <a:t>6) Pour vous, pourquoi Facebook est-il un espace de libre expression </a:t>
            </a:r>
            <a:r>
              <a:rPr lang="fr-FR" sz="1200" dirty="0" smtClean="0"/>
              <a:t>?</a:t>
            </a:r>
          </a:p>
          <a:p>
            <a:endParaRPr lang="fr-FR" sz="1200" dirty="0"/>
          </a:p>
          <a:p>
            <a:endParaRPr lang="fr-FR" sz="1200" dirty="0" smtClean="0"/>
          </a:p>
          <a:p>
            <a:endParaRPr lang="fr-FR" sz="1200" dirty="0"/>
          </a:p>
          <a:p>
            <a:endParaRPr lang="fr-FR" sz="1200" dirty="0" smtClean="0"/>
          </a:p>
          <a:p>
            <a:endParaRPr lang="fr-FR" sz="1200" dirty="0" smtClean="0"/>
          </a:p>
          <a:p>
            <a:endParaRPr lang="fr-FR" sz="1200" dirty="0"/>
          </a:p>
        </p:txBody>
      </p:sp>
      <p:sp>
        <p:nvSpPr>
          <p:cNvPr id="5" name="Rectangle 4"/>
          <p:cNvSpPr/>
          <p:nvPr/>
        </p:nvSpPr>
        <p:spPr>
          <a:xfrm>
            <a:off x="0" y="4341841"/>
            <a:ext cx="9144000" cy="2462213"/>
          </a:xfrm>
          <a:prstGeom prst="rect">
            <a:avLst/>
          </a:prstGeom>
          <a:ln>
            <a:solidFill>
              <a:schemeClr val="tx1"/>
            </a:solidFill>
          </a:ln>
        </p:spPr>
        <p:txBody>
          <a:bodyPr wrap="square">
            <a:spAutoFit/>
          </a:bodyPr>
          <a:lstStyle/>
          <a:p>
            <a:r>
              <a:rPr lang="fr-FR" sz="1400" b="1" dirty="0" smtClean="0"/>
              <a:t>7) Rédiger un résumé sur la liberté d’expression sur </a:t>
            </a:r>
            <a:r>
              <a:rPr lang="fr-FR" sz="1400" b="1" dirty="0" smtClean="0"/>
              <a:t>Facebook. </a:t>
            </a:r>
            <a:endParaRPr lang="fr-FR" sz="1400" b="1" dirty="0" smtClean="0"/>
          </a:p>
          <a:p>
            <a:endParaRPr lang="fr-FR" sz="1400" dirty="0" smtClean="0"/>
          </a:p>
          <a:p>
            <a:r>
              <a:rPr lang="fr-FR" sz="1400" dirty="0" smtClean="0"/>
              <a:t>Facebook et les réseaux sociaux sont un espace de libre expression car…</a:t>
            </a:r>
          </a:p>
          <a:p>
            <a:endParaRPr lang="fr-FR" sz="1400" dirty="0"/>
          </a:p>
          <a:p>
            <a:endParaRPr lang="fr-FR" sz="1400" dirty="0" smtClean="0"/>
          </a:p>
          <a:p>
            <a:endParaRPr lang="fr-FR" sz="1400" dirty="0"/>
          </a:p>
          <a:p>
            <a:endParaRPr lang="fr-FR" sz="1400" dirty="0" smtClean="0"/>
          </a:p>
          <a:p>
            <a:endParaRPr lang="fr-FR" sz="1400" dirty="0" smtClean="0"/>
          </a:p>
          <a:p>
            <a:endParaRPr lang="fr-FR" sz="1400" dirty="0" smtClean="0"/>
          </a:p>
          <a:p>
            <a:endParaRPr lang="fr-FR" sz="1400" dirty="0"/>
          </a:p>
          <a:p>
            <a:endParaRPr lang="fr-FR" sz="1400" dirty="0"/>
          </a:p>
        </p:txBody>
      </p:sp>
    </p:spTree>
    <p:extLst>
      <p:ext uri="{BB962C8B-B14F-4D97-AF65-F5344CB8AC3E}">
        <p14:creationId xmlns:p14="http://schemas.microsoft.com/office/powerpoint/2010/main" val="7632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28" y="13454"/>
            <a:ext cx="4683077" cy="369332"/>
          </a:xfrm>
          <a:prstGeom prst="rect">
            <a:avLst/>
          </a:prstGeom>
        </p:spPr>
        <p:txBody>
          <a:bodyPr wrap="none">
            <a:spAutoFit/>
          </a:bodyPr>
          <a:lstStyle/>
          <a:p>
            <a:r>
              <a:rPr lang="fr-FR" b="1" u="sng" dirty="0" smtClean="0"/>
              <a:t>B. La liberté d’expression et les réseaux sociaux</a:t>
            </a:r>
            <a:endParaRPr lang="fr-FR" b="1" u="sng" dirty="0"/>
          </a:p>
        </p:txBody>
      </p:sp>
      <p:sp>
        <p:nvSpPr>
          <p:cNvPr id="2" name="Rectangle 1"/>
          <p:cNvSpPr/>
          <p:nvPr/>
        </p:nvSpPr>
        <p:spPr>
          <a:xfrm>
            <a:off x="4572000" y="13454"/>
            <a:ext cx="4572000" cy="646331"/>
          </a:xfrm>
          <a:prstGeom prst="rect">
            <a:avLst/>
          </a:prstGeom>
        </p:spPr>
        <p:txBody>
          <a:bodyPr>
            <a:spAutoFit/>
          </a:bodyPr>
          <a:lstStyle/>
          <a:p>
            <a:r>
              <a:rPr lang="fr-FR" b="1" dirty="0"/>
              <a:t>2) </a:t>
            </a:r>
            <a:r>
              <a:rPr lang="fr-FR" b="1" u="sng" dirty="0"/>
              <a:t>Les limites mises par Facebook à cette liberté d’expression</a:t>
            </a:r>
          </a:p>
        </p:txBody>
      </p:sp>
      <p:sp>
        <p:nvSpPr>
          <p:cNvPr id="5" name="Rectangle 4"/>
          <p:cNvSpPr/>
          <p:nvPr/>
        </p:nvSpPr>
        <p:spPr>
          <a:xfrm>
            <a:off x="0" y="382786"/>
            <a:ext cx="3240360" cy="769441"/>
          </a:xfrm>
          <a:prstGeom prst="rect">
            <a:avLst/>
          </a:prstGeom>
        </p:spPr>
        <p:txBody>
          <a:bodyPr wrap="square">
            <a:spAutoFit/>
          </a:bodyPr>
          <a:lstStyle/>
          <a:p>
            <a:r>
              <a:rPr lang="fr-FR" sz="1100" b="1" u="sng" dirty="0" smtClean="0">
                <a:solidFill>
                  <a:srgbClr val="7030A0"/>
                </a:solidFill>
                <a:effectLst>
                  <a:outerShdw blurRad="38100" dist="38100" dir="2700000" algn="tl">
                    <a:srgbClr val="000000">
                      <a:alpha val="43137"/>
                    </a:srgbClr>
                  </a:outerShdw>
                </a:effectLst>
              </a:rPr>
              <a:t>Document 4 </a:t>
            </a:r>
            <a:r>
              <a:rPr lang="fr-FR" sz="1100" dirty="0" smtClean="0">
                <a:solidFill>
                  <a:srgbClr val="7030A0"/>
                </a:solidFill>
                <a:effectLst>
                  <a:outerShdw blurRad="38100" dist="38100" dir="2700000" algn="tl">
                    <a:srgbClr val="000000">
                      <a:alpha val="43137"/>
                    </a:srgbClr>
                  </a:outerShdw>
                </a:effectLst>
              </a:rPr>
              <a:t>: </a:t>
            </a:r>
          </a:p>
          <a:p>
            <a:r>
              <a:rPr lang="fr-FR" sz="1100" dirty="0" smtClean="0"/>
              <a:t>Un </a:t>
            </a:r>
            <a:r>
              <a:rPr lang="fr-FR" sz="1100" dirty="0">
                <a:hlinkClick r:id="rId2"/>
              </a:rPr>
              <a:t>article </a:t>
            </a:r>
            <a:r>
              <a:rPr lang="fr-FR" sz="1100" dirty="0"/>
              <a:t>du journal Le Monde, Facebook coopère avec la justice pour identifier un néonazi, le 30 décembre 2011.</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7" y="1152227"/>
            <a:ext cx="3516908" cy="4108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10177" y="5378732"/>
            <a:ext cx="3516908" cy="1384995"/>
          </a:xfrm>
          <a:prstGeom prst="rect">
            <a:avLst/>
          </a:prstGeom>
          <a:noFill/>
          <a:ln>
            <a:solidFill>
              <a:schemeClr val="tx1"/>
            </a:solidFill>
          </a:ln>
        </p:spPr>
        <p:txBody>
          <a:bodyPr wrap="square" rtlCol="0">
            <a:spAutoFit/>
          </a:bodyPr>
          <a:lstStyle/>
          <a:p>
            <a:r>
              <a:rPr lang="fr-FR" sz="1200" dirty="0"/>
              <a:t>1</a:t>
            </a:r>
            <a:r>
              <a:rPr lang="fr-FR" sz="1200" dirty="0" smtClean="0"/>
              <a:t>) Pourquoi </a:t>
            </a:r>
            <a:r>
              <a:rPr lang="fr-FR" sz="1200" dirty="0" smtClean="0"/>
              <a:t>Facebook a-t-il coopéré avec la justice </a:t>
            </a:r>
            <a:r>
              <a:rPr lang="fr-FR" sz="1200" dirty="0" smtClean="0"/>
              <a:t>?</a:t>
            </a:r>
          </a:p>
          <a:p>
            <a:endParaRPr lang="fr-FR" sz="1200" dirty="0"/>
          </a:p>
          <a:p>
            <a:endParaRPr lang="fr-FR" sz="1200" dirty="0" smtClean="0"/>
          </a:p>
          <a:p>
            <a:endParaRPr lang="fr-FR" sz="1200" dirty="0" smtClean="0"/>
          </a:p>
          <a:p>
            <a:endParaRPr lang="fr-FR" sz="1200" dirty="0" smtClean="0"/>
          </a:p>
          <a:p>
            <a:endParaRPr lang="fr-FR" sz="1200" dirty="0"/>
          </a:p>
          <a:p>
            <a:endParaRPr lang="fr-FR" sz="1200" dirty="0" smtClean="0"/>
          </a:p>
        </p:txBody>
      </p:sp>
      <p:sp>
        <p:nvSpPr>
          <p:cNvPr id="8" name="Rectangle 7"/>
          <p:cNvSpPr/>
          <p:nvPr/>
        </p:nvSpPr>
        <p:spPr>
          <a:xfrm>
            <a:off x="3707904" y="659785"/>
            <a:ext cx="4608512" cy="441933"/>
          </a:xfrm>
          <a:prstGeom prst="rect">
            <a:avLst/>
          </a:prstGeom>
        </p:spPr>
        <p:txBody>
          <a:bodyPr wrap="square">
            <a:spAutoFit/>
          </a:bodyPr>
          <a:lstStyle/>
          <a:p>
            <a:r>
              <a:rPr lang="fr-FR" sz="1100" b="1" u="sng" dirty="0">
                <a:solidFill>
                  <a:srgbClr val="7030A0"/>
                </a:solidFill>
                <a:effectLst>
                  <a:outerShdw blurRad="38100" dist="38100" dir="2700000" algn="tl">
                    <a:srgbClr val="000000">
                      <a:alpha val="43137"/>
                    </a:srgbClr>
                  </a:outerShdw>
                </a:effectLst>
              </a:rPr>
              <a:t>Document </a:t>
            </a:r>
            <a:r>
              <a:rPr lang="fr-FR" sz="1100" b="1" u="sng" dirty="0" smtClean="0">
                <a:solidFill>
                  <a:srgbClr val="7030A0"/>
                </a:solidFill>
                <a:effectLst>
                  <a:outerShdw blurRad="38100" dist="38100" dir="2700000" algn="tl">
                    <a:srgbClr val="000000">
                      <a:alpha val="43137"/>
                    </a:srgbClr>
                  </a:outerShdw>
                </a:effectLst>
              </a:rPr>
              <a:t>5 </a:t>
            </a:r>
            <a:r>
              <a:rPr lang="fr-FR" sz="1100" dirty="0" smtClean="0">
                <a:solidFill>
                  <a:srgbClr val="7030A0"/>
                </a:solidFill>
                <a:effectLst>
                  <a:outerShdw blurRad="38100" dist="38100" dir="2700000" algn="tl">
                    <a:srgbClr val="000000">
                      <a:alpha val="43137"/>
                    </a:srgbClr>
                  </a:outerShdw>
                </a:effectLst>
              </a:rPr>
              <a:t>: </a:t>
            </a:r>
            <a:r>
              <a:rPr lang="fr-FR" sz="1100" dirty="0" smtClean="0"/>
              <a:t>Une </a:t>
            </a:r>
            <a:r>
              <a:rPr lang="fr-FR" sz="1100" dirty="0"/>
              <a:t>capture d’écran du site Facebook sur les abus et les infractions aux règlements</a:t>
            </a:r>
          </a:p>
        </p:txBody>
      </p:sp>
      <p:pic>
        <p:nvPicPr>
          <p:cNvPr id="9" name="Picture 2" descr="http://lewebpedagogique.com/lapasserelle/files/2012/01/Capture-d%E2%80%99e%CC%81cran-2012-01-11-a%CC%80-14.23.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085" y="1152226"/>
            <a:ext cx="5599870" cy="28528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3527085" y="4149080"/>
            <a:ext cx="5616915" cy="2677656"/>
          </a:xfrm>
          <a:prstGeom prst="rect">
            <a:avLst/>
          </a:prstGeom>
          <a:noFill/>
          <a:ln>
            <a:solidFill>
              <a:schemeClr val="tx1"/>
            </a:solidFill>
          </a:ln>
        </p:spPr>
        <p:txBody>
          <a:bodyPr wrap="square" rtlCol="0">
            <a:spAutoFit/>
          </a:bodyPr>
          <a:lstStyle/>
          <a:p>
            <a:r>
              <a:rPr lang="fr-FR" sz="1200" dirty="0" smtClean="0"/>
              <a:t>2) Qu’est-ce </a:t>
            </a:r>
            <a:r>
              <a:rPr lang="fr-FR" sz="1200" dirty="0" smtClean="0"/>
              <a:t>qui est considéré comme une infraction par Facebook </a:t>
            </a:r>
            <a:r>
              <a:rPr lang="fr-FR" sz="1200" dirty="0" smtClean="0"/>
              <a:t>?</a:t>
            </a:r>
          </a:p>
          <a:p>
            <a:endParaRPr lang="fr-FR" sz="1200" dirty="0"/>
          </a:p>
          <a:p>
            <a:endParaRPr lang="fr-FR" sz="1200" dirty="0" smtClean="0"/>
          </a:p>
          <a:p>
            <a:endParaRPr lang="fr-FR" sz="1200" dirty="0" smtClean="0"/>
          </a:p>
          <a:p>
            <a:endParaRPr lang="fr-FR" sz="1200" dirty="0"/>
          </a:p>
          <a:p>
            <a:endParaRPr lang="fr-FR" sz="1200" dirty="0" smtClean="0"/>
          </a:p>
          <a:p>
            <a:endParaRPr lang="fr-FR" sz="1200" dirty="0"/>
          </a:p>
          <a:p>
            <a:endParaRPr lang="fr-FR" sz="1200" dirty="0" smtClean="0"/>
          </a:p>
          <a:p>
            <a:r>
              <a:rPr lang="fr-FR" sz="1200" dirty="0" smtClean="0"/>
              <a:t>3) Comment </a:t>
            </a:r>
            <a:r>
              <a:rPr lang="fr-FR" sz="1200" dirty="0" smtClean="0"/>
              <a:t>peut-on signaler une infraction sur Facebook </a:t>
            </a:r>
            <a:r>
              <a:rPr lang="fr-FR" sz="1200" dirty="0" smtClean="0"/>
              <a:t>?</a:t>
            </a:r>
          </a:p>
          <a:p>
            <a:endParaRPr lang="fr-FR" sz="1200" dirty="0"/>
          </a:p>
          <a:p>
            <a:endParaRPr lang="fr-FR" sz="1200" dirty="0"/>
          </a:p>
          <a:p>
            <a:endParaRPr lang="fr-FR" sz="1200" dirty="0" smtClean="0"/>
          </a:p>
          <a:p>
            <a:endParaRPr lang="fr-FR" sz="1200" dirty="0"/>
          </a:p>
          <a:p>
            <a:endParaRPr lang="fr-FR" sz="1200" dirty="0"/>
          </a:p>
        </p:txBody>
      </p:sp>
    </p:spTree>
    <p:extLst>
      <p:ext uri="{BB962C8B-B14F-4D97-AF65-F5344CB8AC3E}">
        <p14:creationId xmlns:p14="http://schemas.microsoft.com/office/powerpoint/2010/main" val="2214065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268"/>
            <a:ext cx="3528392" cy="474782"/>
          </a:xfrm>
          <a:prstGeom prst="rect">
            <a:avLst/>
          </a:prstGeom>
          <a:noFill/>
        </p:spPr>
        <p:txBody>
          <a:bodyPr wrap="square" rtlCol="0">
            <a:spAutoFit/>
          </a:bodyPr>
          <a:lstStyle/>
          <a:p>
            <a:r>
              <a:rPr lang="fr-FR" sz="1200" b="1" u="sng" dirty="0" smtClean="0">
                <a:solidFill>
                  <a:srgbClr val="7030A0"/>
                </a:solidFill>
                <a:effectLst>
                  <a:outerShdw blurRad="38100" dist="38100" dir="2700000" algn="tl">
                    <a:srgbClr val="000000">
                      <a:alpha val="43137"/>
                    </a:srgbClr>
                  </a:outerShdw>
                </a:effectLst>
              </a:rPr>
              <a:t>Document 6 </a:t>
            </a:r>
            <a:r>
              <a:rPr lang="fr-FR" sz="1200" b="1" u="sng" dirty="0" smtClean="0">
                <a:solidFill>
                  <a:srgbClr val="7030A0"/>
                </a:solidFill>
                <a:effectLst>
                  <a:outerShdw blurRad="38100" dist="38100" dir="2700000" algn="tl">
                    <a:srgbClr val="000000">
                      <a:alpha val="43137"/>
                    </a:srgbClr>
                  </a:outerShdw>
                </a:effectLst>
              </a:rPr>
              <a:t>: </a:t>
            </a:r>
            <a:r>
              <a:rPr lang="fr-FR" sz="1200" dirty="0" smtClean="0"/>
              <a:t>Facebook </a:t>
            </a:r>
            <a:r>
              <a:rPr lang="fr-FR" sz="1200" dirty="0" smtClean="0"/>
              <a:t>ferme </a:t>
            </a:r>
            <a:r>
              <a:rPr lang="fr-FR" sz="1200" dirty="0" smtClean="0"/>
              <a:t>le compte d’un internaute. </a:t>
            </a:r>
            <a:r>
              <a:rPr lang="fr-FR" sz="1200" dirty="0" smtClean="0">
                <a:hlinkClick r:id="rId2"/>
              </a:rPr>
              <a:t>Site internet du Parisien.</a:t>
            </a:r>
            <a:endParaRPr lang="fr-FR" sz="12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050"/>
            <a:ext cx="5797145" cy="46805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 y="5166570"/>
            <a:ext cx="5797145" cy="1569660"/>
          </a:xfrm>
          <a:prstGeom prst="rect">
            <a:avLst/>
          </a:prstGeom>
          <a:noFill/>
          <a:ln>
            <a:solidFill>
              <a:schemeClr val="tx1"/>
            </a:solidFill>
          </a:ln>
        </p:spPr>
        <p:txBody>
          <a:bodyPr wrap="square" rtlCol="0">
            <a:spAutoFit/>
          </a:bodyPr>
          <a:lstStyle/>
          <a:p>
            <a:r>
              <a:rPr lang="fr-FR" sz="1200" dirty="0" smtClean="0"/>
              <a:t>4) Pourquoi </a:t>
            </a:r>
            <a:r>
              <a:rPr lang="fr-FR" sz="1200" dirty="0" smtClean="0"/>
              <a:t>le compte a-t-il été fermé ?</a:t>
            </a:r>
          </a:p>
          <a:p>
            <a:endParaRPr lang="fr-FR" sz="1200" dirty="0" smtClean="0"/>
          </a:p>
          <a:p>
            <a:endParaRPr lang="fr-FR" sz="1200" dirty="0" smtClean="0"/>
          </a:p>
          <a:p>
            <a:endParaRPr lang="fr-FR" sz="1200" dirty="0"/>
          </a:p>
          <a:p>
            <a:endParaRPr lang="fr-FR" sz="1200" dirty="0"/>
          </a:p>
          <a:p>
            <a:r>
              <a:rPr lang="fr-FR" sz="1200" dirty="0" smtClean="0"/>
              <a:t>5) Quel </a:t>
            </a:r>
            <a:r>
              <a:rPr lang="fr-FR" sz="1200" dirty="0" smtClean="0"/>
              <a:t>tribunal juge des plaintes qui concernent Facebook </a:t>
            </a:r>
            <a:r>
              <a:rPr lang="fr-FR" sz="1200" dirty="0" smtClean="0"/>
              <a:t>?</a:t>
            </a:r>
          </a:p>
          <a:p>
            <a:endParaRPr lang="fr-FR" sz="1200" dirty="0"/>
          </a:p>
          <a:p>
            <a:endParaRPr lang="fr-FR" sz="1200" dirty="0" smtClean="0"/>
          </a:p>
        </p:txBody>
      </p:sp>
      <p:sp>
        <p:nvSpPr>
          <p:cNvPr id="5" name="Rectangle 4"/>
          <p:cNvSpPr/>
          <p:nvPr/>
        </p:nvSpPr>
        <p:spPr>
          <a:xfrm>
            <a:off x="5797144" y="0"/>
            <a:ext cx="3346855" cy="6771084"/>
          </a:xfrm>
          <a:prstGeom prst="rect">
            <a:avLst/>
          </a:prstGeom>
          <a:ln>
            <a:solidFill>
              <a:schemeClr val="tx1"/>
            </a:solidFill>
          </a:ln>
        </p:spPr>
        <p:txBody>
          <a:bodyPr wrap="square">
            <a:spAutoFit/>
          </a:bodyPr>
          <a:lstStyle/>
          <a:p>
            <a:r>
              <a:rPr lang="fr-FR" sz="1400" b="1" dirty="0" smtClean="0"/>
              <a:t>6) Rédiger </a:t>
            </a:r>
            <a:r>
              <a:rPr lang="fr-FR" sz="1400" b="1" dirty="0"/>
              <a:t>un résumé sur </a:t>
            </a:r>
            <a:r>
              <a:rPr lang="fr-FR" sz="1400" b="1" dirty="0" smtClean="0"/>
              <a:t>les limites à la </a:t>
            </a:r>
            <a:r>
              <a:rPr lang="fr-FR" sz="1400" b="1" dirty="0"/>
              <a:t>liberté d’expression </a:t>
            </a:r>
            <a:r>
              <a:rPr lang="fr-FR" sz="1400" b="1" dirty="0" smtClean="0"/>
              <a:t>mises par Facebook </a:t>
            </a:r>
            <a:r>
              <a:rPr lang="fr-FR" sz="1400" b="1" dirty="0"/>
              <a:t>.</a:t>
            </a:r>
            <a:r>
              <a:rPr lang="fr-FR" sz="1400" b="1" dirty="0" smtClean="0"/>
              <a:t> </a:t>
            </a:r>
          </a:p>
          <a:p>
            <a:endParaRPr lang="fr-FR" sz="1400" dirty="0"/>
          </a:p>
          <a:p>
            <a:r>
              <a:rPr lang="fr-FR" sz="1400" dirty="0"/>
              <a:t>Facebook est une entreprise privée qui limite la liberté d’expression en…</a:t>
            </a:r>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smtClean="0"/>
          </a:p>
          <a:p>
            <a:endParaRPr lang="fr-FR" sz="1400" dirty="0" smtClean="0"/>
          </a:p>
          <a:p>
            <a:endParaRPr lang="fr-FR" sz="1400" dirty="0" smtClean="0"/>
          </a:p>
        </p:txBody>
      </p:sp>
    </p:spTree>
    <p:extLst>
      <p:ext uri="{BB962C8B-B14F-4D97-AF65-F5344CB8AC3E}">
        <p14:creationId xmlns:p14="http://schemas.microsoft.com/office/powerpoint/2010/main" val="190002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28" y="13454"/>
            <a:ext cx="4683077" cy="369332"/>
          </a:xfrm>
          <a:prstGeom prst="rect">
            <a:avLst/>
          </a:prstGeom>
        </p:spPr>
        <p:txBody>
          <a:bodyPr wrap="none">
            <a:spAutoFit/>
          </a:bodyPr>
          <a:lstStyle/>
          <a:p>
            <a:r>
              <a:rPr lang="fr-FR" b="1" u="sng" dirty="0" smtClean="0"/>
              <a:t>B. La liberté d’expression et les réseaux sociaux</a:t>
            </a:r>
            <a:endParaRPr lang="fr-FR" b="1" u="sng" dirty="0"/>
          </a:p>
        </p:txBody>
      </p:sp>
      <p:sp>
        <p:nvSpPr>
          <p:cNvPr id="2" name="Rectangle 1"/>
          <p:cNvSpPr/>
          <p:nvPr/>
        </p:nvSpPr>
        <p:spPr>
          <a:xfrm>
            <a:off x="4658049" y="0"/>
            <a:ext cx="4476840" cy="646331"/>
          </a:xfrm>
          <a:prstGeom prst="rect">
            <a:avLst/>
          </a:prstGeom>
        </p:spPr>
        <p:txBody>
          <a:bodyPr wrap="square">
            <a:spAutoFit/>
          </a:bodyPr>
          <a:lstStyle/>
          <a:p>
            <a:r>
              <a:rPr lang="fr-FR" b="1" dirty="0"/>
              <a:t>3) </a:t>
            </a:r>
            <a:r>
              <a:rPr lang="fr-FR" b="1" u="sng" dirty="0"/>
              <a:t>Les limites légales à cette liberté d’expression </a:t>
            </a:r>
          </a:p>
        </p:txBody>
      </p:sp>
      <p:sp>
        <p:nvSpPr>
          <p:cNvPr id="5" name="Rectangle 4"/>
          <p:cNvSpPr/>
          <p:nvPr/>
        </p:nvSpPr>
        <p:spPr>
          <a:xfrm>
            <a:off x="6854" y="382786"/>
            <a:ext cx="4651196" cy="1138773"/>
          </a:xfrm>
          <a:prstGeom prst="rect">
            <a:avLst/>
          </a:prstGeom>
          <a:ln>
            <a:solidFill>
              <a:schemeClr val="tx1"/>
            </a:solidFill>
          </a:ln>
        </p:spPr>
        <p:txBody>
          <a:bodyPr wrap="square">
            <a:spAutoFit/>
          </a:bodyPr>
          <a:lstStyle/>
          <a:p>
            <a:r>
              <a:rPr lang="fr-FR" sz="1200" b="1" u="sng" dirty="0" smtClean="0">
                <a:solidFill>
                  <a:srgbClr val="7030A0"/>
                </a:solidFill>
                <a:effectLst>
                  <a:outerShdw blurRad="38100" dist="38100" dir="2700000" algn="tl">
                    <a:srgbClr val="000000">
                      <a:alpha val="43137"/>
                    </a:srgbClr>
                  </a:outerShdw>
                </a:effectLst>
              </a:rPr>
              <a:t>Document 7 </a:t>
            </a:r>
            <a:r>
              <a:rPr lang="fr-FR" sz="1200" dirty="0" smtClean="0"/>
              <a:t>: </a:t>
            </a:r>
            <a:r>
              <a:rPr lang="fr-FR" sz="1200" b="1" dirty="0" smtClean="0"/>
              <a:t>Harcèlement </a:t>
            </a:r>
            <a:r>
              <a:rPr lang="fr-FR" sz="1200" b="1" dirty="0"/>
              <a:t>sur Facebook : “Nous avons été traumatisées</a:t>
            </a:r>
            <a:r>
              <a:rPr lang="fr-FR" sz="1200" b="1" dirty="0" smtClean="0"/>
              <a:t>”</a:t>
            </a:r>
          </a:p>
          <a:p>
            <a:r>
              <a:rPr lang="fr-FR" sz="1100" dirty="0" smtClean="0"/>
              <a:t>Publié </a:t>
            </a:r>
            <a:r>
              <a:rPr lang="fr-FR" sz="1100" dirty="0"/>
              <a:t>le 6 mai 2011 à </a:t>
            </a:r>
            <a:r>
              <a:rPr lang="fr-FR" sz="1100" dirty="0" smtClean="0"/>
              <a:t>05h42 sur le site </a:t>
            </a:r>
            <a:r>
              <a:rPr lang="fr-FR" sz="1100" dirty="0" smtClean="0">
                <a:hlinkClick r:id="rId2"/>
              </a:rPr>
              <a:t>Francesoir.fr/</a:t>
            </a:r>
            <a:r>
              <a:rPr lang="fr-FR" sz="1100" dirty="0"/>
              <a:t/>
            </a:r>
            <a:br>
              <a:rPr lang="fr-FR" sz="1100" dirty="0"/>
            </a:br>
            <a:r>
              <a:rPr lang="fr-FR" sz="1100" b="1" dirty="0"/>
              <a:t>Les adolescents harcelés dans leur classe deviennent aussi des têtes de Turc sur Internet. L’Education nationale a passé un accord avec Facebook pour pouvoir agir.</a:t>
            </a:r>
          </a:p>
        </p:txBody>
      </p:sp>
      <p:sp>
        <p:nvSpPr>
          <p:cNvPr id="6" name="Rectangle 5"/>
          <p:cNvSpPr/>
          <p:nvPr/>
        </p:nvSpPr>
        <p:spPr>
          <a:xfrm>
            <a:off x="6854" y="1521558"/>
            <a:ext cx="4651196" cy="2462213"/>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fr-FR" sz="1100" dirty="0" smtClean="0"/>
              <a:t>a) « </a:t>
            </a:r>
            <a:r>
              <a:rPr lang="fr-FR" sz="1100" dirty="0"/>
              <a:t>Paul la </a:t>
            </a:r>
            <a:r>
              <a:rPr lang="fr-FR" sz="1100" dirty="0" err="1"/>
              <a:t>poucave</a:t>
            </a:r>
            <a:r>
              <a:rPr lang="fr-FR" sz="1100" dirty="0"/>
              <a:t> » a fait trembler le lycée. Trois élèves d’un établissement de la région lyonnaise ont colporté des potins de cours de récré pendant deux mois, masqués derrière ce nom de profil Facebook (qui signifie « Paul le rapporteur » en argot). Jusqu’au jour où ils ont posté des photos compromettantes de Lauren et Margaux, toutes deux en classe de première. « Le genre de bêtises bien ridicules qu’on fait pendant une soirée arrosée. C’était trop gênant, ces photos ont fait le tour du lycée », raconte Lauren. Pour couper court, les deux copines de 17 ans n’ont pas hésité à « signaler un abus » pour « atteinte à la vie privée » sur Facebook. Le compte a immédiatement été fermé. « On a fini par découvrir qui était derrière tout ça. Mais on se voyait mal aller se plaindre au proviseur, même s’ils ont fait beaucoup de mal. Leur grand jeu consistait à inventer des histoires de couple et à insinuer que les filles trompaient leur copain. Ils faisaient aussi courir des bruits plus anodins en affirmant par exemple que certains ne se lavaient pas. »</a:t>
            </a:r>
          </a:p>
        </p:txBody>
      </p:sp>
      <p:sp>
        <p:nvSpPr>
          <p:cNvPr id="7" name="Rectangle 6"/>
          <p:cNvSpPr/>
          <p:nvPr/>
        </p:nvSpPr>
        <p:spPr>
          <a:xfrm>
            <a:off x="6854" y="3983771"/>
            <a:ext cx="4651195" cy="2631490"/>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fr-FR" sz="1100" b="1" smtClean="0"/>
              <a:t>b) M. G., père de Marie, 12 ans</a:t>
            </a:r>
            <a:endParaRPr lang="fr-FR" sz="1100" smtClean="0"/>
          </a:p>
          <a:p>
            <a:r>
              <a:rPr lang="fr-FR" sz="1100" smtClean="0"/>
              <a:t>« </a:t>
            </a:r>
            <a:r>
              <a:rPr lang="fr-FR" sz="1100" i="1" smtClean="0"/>
              <a:t>En février dernier, une camarade de ma fille Marie, âgée de 12 ans, a créé un groupe Facebook “anti-Marie”. C’est arrivé après que ma fille a tenu des propos maladroits à l’encontre d’une autre élève qui s’était fait récemment agressée – « Ça ne doit pas être drôle d’être noire », lui avait-elle dit. Marie, qui n’a pas de compte Facebook, est alertée quelques jours plus tard par une amie. La gamine fautive a rapidement regretté son geste. Mais le mal était fait : 150 élèves de l’école, toutes classes confondues, avaient déjà rejoint les “anti-Marie”. Les messages d’insultes fusaient. On la traitait de tous les noms, et surtout de raciste. A l’école, c’était pire encore. Nous nous sommes relayés pendant plusieurs jours avec ma femme pour l’accompagner le matin. J’ai essayé de contacter Facebook pour faire supprimer ce groupe. Impossible de les joindre par téléphone. Je n’ai jamais eu de réponse à mon courrier. Le groupe a finalement été fermé dix jours plus tard. Mais ma fille a été traumatisée, ce sont des souvenirs qui restent.</a:t>
            </a:r>
            <a:r>
              <a:rPr lang="fr-FR" sz="1100" smtClean="0"/>
              <a:t> »</a:t>
            </a:r>
            <a:endParaRPr lang="fr-FR" sz="1100" dirty="0"/>
          </a:p>
        </p:txBody>
      </p:sp>
      <p:sp>
        <p:nvSpPr>
          <p:cNvPr id="9" name="Rectangle 8"/>
          <p:cNvSpPr/>
          <p:nvPr/>
        </p:nvSpPr>
        <p:spPr>
          <a:xfrm>
            <a:off x="4667160" y="646331"/>
            <a:ext cx="4476840" cy="3985706"/>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fr-FR" sz="1100" b="1" dirty="0" smtClean="0"/>
              <a:t>c) Lydia</a:t>
            </a:r>
            <a:r>
              <a:rPr lang="fr-FR" sz="1100" b="1" dirty="0"/>
              <a:t>, mère d’un enfant de 11 ans, Clamart</a:t>
            </a:r>
            <a:endParaRPr lang="fr-FR" sz="1100" dirty="0"/>
          </a:p>
          <a:p>
            <a:r>
              <a:rPr lang="fr-FR" sz="1100" dirty="0"/>
              <a:t>« </a:t>
            </a:r>
            <a:r>
              <a:rPr lang="fr-FR" sz="1100" i="1" dirty="0"/>
              <a:t>Mon fils a perdu confiance en lui à cause des insultes sur Facebook. Une élève de sa classe a commencé à lui envoyer des messages pour le traiter de “nul”, de “dernier de la classe”, de “connard”. Je m’en suis rendu compte rapidement, car j’ai toujours gardé un œil vigilant sur Facebook. Sur le coup, mon fils était traumatisé, il en a pleuré. J’ai mis un terme à cette histoire en bloquant les messages de cette petite fille.</a:t>
            </a:r>
            <a:r>
              <a:rPr lang="fr-FR" sz="1100" dirty="0"/>
              <a:t> »</a:t>
            </a:r>
          </a:p>
          <a:p>
            <a:endParaRPr lang="fr-FR" sz="1100" b="1" dirty="0" smtClean="0"/>
          </a:p>
          <a:p>
            <a:r>
              <a:rPr lang="fr-FR" sz="1100" b="1" dirty="0" smtClean="0"/>
              <a:t>Lola</a:t>
            </a:r>
            <a:r>
              <a:rPr lang="fr-FR" sz="1100" b="1" dirty="0"/>
              <a:t>, 15 ans, collégienne</a:t>
            </a:r>
            <a:endParaRPr lang="fr-FR" sz="1100" dirty="0"/>
          </a:p>
          <a:p>
            <a:r>
              <a:rPr lang="fr-FR" sz="1100" dirty="0"/>
              <a:t>Lola est en troisième. Les élèves de son collège l’accusent d’être responsable de la tentative de suicide de l’un de ses amis. L’adolescente déboussolée a posté un SOS sur le forum de discussion </a:t>
            </a:r>
            <a:r>
              <a:rPr lang="fr-FR" sz="1100" dirty="0" err="1"/>
              <a:t>Doctissimo</a:t>
            </a:r>
            <a:r>
              <a:rPr lang="fr-FR" sz="1100" dirty="0"/>
              <a:t>. «</a:t>
            </a:r>
            <a:r>
              <a:rPr lang="fr-FR" sz="1100" i="1" dirty="0"/>
              <a:t> Tous les jours, j’ai le droit à des insultes et des brimades. Hier, sur Facebook, j’ai reçu des menaces de mort postées par des inconnus. J’ai peur de retourner au collège. J’ai pensé à porter plainte, mais j’ai peur que ça empire. Je ne sais pas quoi faire. </a:t>
            </a:r>
            <a:r>
              <a:rPr lang="fr-FR" sz="1100" dirty="0" smtClean="0"/>
              <a:t>»</a:t>
            </a:r>
          </a:p>
          <a:p>
            <a:endParaRPr lang="fr-FR" sz="1100" dirty="0"/>
          </a:p>
          <a:p>
            <a:r>
              <a:rPr lang="fr-FR" sz="1100" b="1" dirty="0"/>
              <a:t>Les élèves harceleurs virés de Facebook</a:t>
            </a:r>
          </a:p>
          <a:p>
            <a:r>
              <a:rPr lang="fr-FR" sz="1100" dirty="0"/>
              <a:t>«</a:t>
            </a:r>
            <a:r>
              <a:rPr lang="fr-FR" sz="1100" i="1" dirty="0"/>
              <a:t> Bouffonne, j’vais t’éclater la gueule </a:t>
            </a:r>
            <a:r>
              <a:rPr lang="fr-FR" sz="1100" dirty="0"/>
              <a:t>», «</a:t>
            </a:r>
            <a:r>
              <a:rPr lang="fr-FR" sz="1100" i="1" dirty="0"/>
              <a:t> Espèce de chienne </a:t>
            </a:r>
            <a:r>
              <a:rPr lang="fr-FR" sz="1100" dirty="0"/>
              <a:t>», «</a:t>
            </a:r>
            <a:r>
              <a:rPr lang="fr-FR" sz="1100" i="1" dirty="0"/>
              <a:t> J’t’aime pas, alors </a:t>
            </a:r>
            <a:r>
              <a:rPr lang="fr-FR" sz="1100" i="1" dirty="0" err="1"/>
              <a:t>casse-toi</a:t>
            </a:r>
            <a:r>
              <a:rPr lang="fr-FR" sz="1100" i="1" dirty="0"/>
              <a:t> ou j’vais te démonter la face </a:t>
            </a:r>
            <a:r>
              <a:rPr lang="fr-FR" sz="1100" dirty="0"/>
              <a:t>»… Avec le développement des nouvelles technologies, le harcèlement scolaire, dont sont victimes environ 10 % des élèves, a trouvé son prolongement sur le Web, notamment sur Facebook.</a:t>
            </a:r>
          </a:p>
        </p:txBody>
      </p:sp>
      <p:sp>
        <p:nvSpPr>
          <p:cNvPr id="10" name="Rectangle 9"/>
          <p:cNvSpPr/>
          <p:nvPr/>
        </p:nvSpPr>
        <p:spPr>
          <a:xfrm>
            <a:off x="4654834" y="4627646"/>
            <a:ext cx="4480055" cy="2123658"/>
          </a:xfrm>
          <a:prstGeom prst="rect">
            <a:avLst/>
          </a:prstGeom>
          <a:ln>
            <a:solidFill>
              <a:schemeClr val="tx1"/>
            </a:solidFill>
          </a:ln>
        </p:spPr>
        <p:txBody>
          <a:bodyPr wrap="square">
            <a:spAutoFit/>
          </a:bodyPr>
          <a:lstStyle/>
          <a:p>
            <a:pPr marL="228600" indent="-228600">
              <a:buAutoNum type="arabicParenR"/>
            </a:pPr>
            <a:r>
              <a:rPr lang="fr-FR" sz="1200" dirty="0" smtClean="0"/>
              <a:t>Dans </a:t>
            </a:r>
            <a:r>
              <a:rPr lang="fr-FR" sz="1200" dirty="0"/>
              <a:t>les </a:t>
            </a:r>
            <a:r>
              <a:rPr lang="fr-FR" sz="1200" dirty="0" smtClean="0"/>
              <a:t> 3 textes, </a:t>
            </a:r>
            <a:r>
              <a:rPr lang="fr-FR" sz="1200" dirty="0"/>
              <a:t>relever les différents actes de harcèlement commis sur Facebook. </a:t>
            </a:r>
            <a:endParaRPr lang="fr-FR" sz="1200" dirty="0" smtClean="0"/>
          </a:p>
          <a:p>
            <a:pPr marL="228600" indent="-228600">
              <a:buAutoNum type="arabicParenR"/>
            </a:pPr>
            <a:endParaRPr lang="fr-FR" sz="1200" dirty="0"/>
          </a:p>
          <a:p>
            <a:pPr marL="228600" indent="-228600">
              <a:buAutoNum type="arabicParenR"/>
            </a:pPr>
            <a:endParaRPr lang="fr-FR" sz="1200" dirty="0" smtClean="0"/>
          </a:p>
          <a:p>
            <a:pPr marL="228600" indent="-228600">
              <a:buAutoNum type="arabicParenR"/>
            </a:pPr>
            <a:endParaRPr lang="fr-FR" sz="1200" dirty="0"/>
          </a:p>
          <a:p>
            <a:pPr marL="228600" indent="-228600">
              <a:buAutoNum type="arabicParenR"/>
            </a:pPr>
            <a:endParaRPr lang="fr-FR" sz="1200" dirty="0" smtClean="0"/>
          </a:p>
          <a:p>
            <a:pPr marL="228600" indent="-228600">
              <a:buAutoNum type="arabicParenR"/>
            </a:pPr>
            <a:endParaRPr lang="fr-FR" sz="1200" dirty="0"/>
          </a:p>
          <a:p>
            <a:pPr marL="228600" indent="-228600">
              <a:buAutoNum type="arabicParenR"/>
            </a:pPr>
            <a:endParaRPr lang="fr-FR" sz="1200" dirty="0" smtClean="0"/>
          </a:p>
          <a:p>
            <a:pPr marL="228600" indent="-228600">
              <a:buAutoNum type="arabicParenR"/>
            </a:pPr>
            <a:endParaRPr lang="fr-FR" sz="1200" dirty="0"/>
          </a:p>
          <a:p>
            <a:pPr marL="228600" indent="-228600">
              <a:buAutoNum type="arabicParenR"/>
            </a:pPr>
            <a:endParaRPr lang="fr-FR" sz="1200" dirty="0" smtClean="0"/>
          </a:p>
          <a:p>
            <a:pPr marL="228600" indent="-228600">
              <a:buAutoNum type="arabicParenR"/>
            </a:pPr>
            <a:endParaRPr lang="fr-FR" sz="1200" dirty="0"/>
          </a:p>
        </p:txBody>
      </p:sp>
    </p:spTree>
    <p:extLst>
      <p:ext uri="{BB962C8B-B14F-4D97-AF65-F5344CB8AC3E}">
        <p14:creationId xmlns:p14="http://schemas.microsoft.com/office/powerpoint/2010/main" val="404144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04456" cy="2400657"/>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fr-FR" sz="1000" b="1" dirty="0"/>
              <a:t>Blocage ou fermeture du compte</a:t>
            </a:r>
            <a:endParaRPr lang="fr-FR" sz="1000" dirty="0"/>
          </a:p>
          <a:p>
            <a:r>
              <a:rPr lang="fr-FR" sz="1000" dirty="0"/>
              <a:t>Face à ce fléau, le ministère de l’Education nationale a pris une mesure radicale : la fermeture du compte Facebook des élèves « </a:t>
            </a:r>
            <a:r>
              <a:rPr lang="fr-FR" sz="1000" i="1" dirty="0"/>
              <a:t>harceleurs</a:t>
            </a:r>
            <a:r>
              <a:rPr lang="fr-FR" sz="1000" dirty="0"/>
              <a:t> ». Une décision qualifiée d’« </a:t>
            </a:r>
            <a:r>
              <a:rPr lang="fr-FR" sz="1000" i="1" dirty="0"/>
              <a:t>historique</a:t>
            </a:r>
            <a:r>
              <a:rPr lang="fr-FR" sz="1000" dirty="0"/>
              <a:t> » par Eric </a:t>
            </a:r>
            <a:r>
              <a:rPr lang="fr-FR" sz="1000" dirty="0" err="1"/>
              <a:t>Debarbieux</a:t>
            </a:r>
            <a:r>
              <a:rPr lang="fr-FR" sz="1000" dirty="0"/>
              <a:t>. Fruit d’un partenariat avec la CNIL et l’association E-enfance, cette convention sera signée dans les semaines à venir et entrera aussitôt en vigueur. « </a:t>
            </a:r>
            <a:r>
              <a:rPr lang="fr-FR" sz="1000" i="1" dirty="0"/>
              <a:t>Après avoir été signalé au chef d’établissement, à la CNIL ou à E-enfance (via le numéro Net Ecoute : 0.820.200.000), les administrateurs de Facebook seront à leur tour prévenus et l’enfant incriminé recevra un premier avertissement. Si les faits se reproduisent, le réseau social décidera, en concertation avec l’établissement et les différents organismes partenaires, de bloquer ou de fermer définitivement le compte du harceleur</a:t>
            </a:r>
            <a:r>
              <a:rPr lang="fr-FR" sz="1000" dirty="0"/>
              <a:t> », explique Justine Atlan, directrice d’E-enfance. En cas de diffamation ou d’injures, les parents des victimes pourront bénéficier d’un accompagnement pour porter plainte.</a:t>
            </a:r>
          </a:p>
        </p:txBody>
      </p:sp>
      <p:sp>
        <p:nvSpPr>
          <p:cNvPr id="3" name="Rectangle 2"/>
          <p:cNvSpPr/>
          <p:nvPr/>
        </p:nvSpPr>
        <p:spPr>
          <a:xfrm>
            <a:off x="-9444" y="2400657"/>
            <a:ext cx="4104456" cy="1785104"/>
          </a:xfrm>
          <a:prstGeom prst="rect">
            <a:avLst/>
          </a:prstGeom>
          <a:ln>
            <a:solidFill>
              <a:schemeClr val="tx1"/>
            </a:solidFill>
          </a:ln>
        </p:spPr>
        <p:txBody>
          <a:bodyPr wrap="square">
            <a:spAutoFit/>
          </a:bodyPr>
          <a:lstStyle/>
          <a:p>
            <a:r>
              <a:rPr lang="fr-FR" sz="1100" dirty="0"/>
              <a:t>2) Quels organismes ont agi </a:t>
            </a:r>
            <a:r>
              <a:rPr lang="fr-FR" sz="1100"/>
              <a:t>pour </a:t>
            </a:r>
            <a:r>
              <a:rPr lang="fr-FR" sz="1100" smtClean="0"/>
              <a:t>lutter </a:t>
            </a:r>
            <a:r>
              <a:rPr lang="fr-FR" sz="1100" dirty="0"/>
              <a:t>contre le harcèlement sur Facebook </a:t>
            </a:r>
            <a:r>
              <a:rPr lang="fr-FR" sz="1100" dirty="0" smtClean="0"/>
              <a:t>?</a:t>
            </a:r>
          </a:p>
          <a:p>
            <a:endParaRPr lang="fr-FR" sz="1100" dirty="0"/>
          </a:p>
          <a:p>
            <a:endParaRPr lang="fr-FR" sz="1100" dirty="0" smtClean="0"/>
          </a:p>
          <a:p>
            <a:endParaRPr lang="fr-FR" sz="1100" dirty="0"/>
          </a:p>
          <a:p>
            <a:r>
              <a:rPr lang="fr-FR" sz="1100" dirty="0"/>
              <a:t>3) Quelles mesures peuvent-être prises contre un harcèlement sur Facebook </a:t>
            </a:r>
            <a:r>
              <a:rPr lang="fr-FR" sz="1100" dirty="0" smtClean="0"/>
              <a:t>?</a:t>
            </a:r>
          </a:p>
          <a:p>
            <a:endParaRPr lang="fr-FR" sz="1100" dirty="0"/>
          </a:p>
          <a:p>
            <a:endParaRPr lang="fr-FR" sz="1100" dirty="0" smtClean="0"/>
          </a:p>
          <a:p>
            <a:endParaRPr lang="fr-FR" sz="1100" dirty="0"/>
          </a:p>
        </p:txBody>
      </p:sp>
      <p:sp>
        <p:nvSpPr>
          <p:cNvPr id="4" name="Rectangle 3"/>
          <p:cNvSpPr/>
          <p:nvPr/>
        </p:nvSpPr>
        <p:spPr>
          <a:xfrm>
            <a:off x="4095012" y="17363"/>
            <a:ext cx="5048988" cy="276999"/>
          </a:xfrm>
          <a:prstGeom prst="rect">
            <a:avLst/>
          </a:prstGeom>
        </p:spPr>
        <p:txBody>
          <a:bodyPr wrap="square">
            <a:spAutoFit/>
          </a:bodyPr>
          <a:lstStyle/>
          <a:p>
            <a:r>
              <a:rPr lang="fr-FR" sz="1200" b="1" u="sng" dirty="0">
                <a:solidFill>
                  <a:srgbClr val="7030A0"/>
                </a:solidFill>
                <a:effectLst>
                  <a:outerShdw blurRad="38100" dist="38100" dir="2700000" algn="tl">
                    <a:srgbClr val="000000">
                      <a:alpha val="43137"/>
                    </a:srgbClr>
                  </a:outerShdw>
                </a:effectLst>
              </a:rPr>
              <a:t>Document 8</a:t>
            </a:r>
            <a:r>
              <a:rPr lang="fr-FR" sz="1200" b="1" dirty="0"/>
              <a:t> : Écrire sur Facebook peut provoquer son licenciement</a:t>
            </a:r>
            <a:endParaRPr lang="fr-FR" sz="1200" dirty="0"/>
          </a:p>
        </p:txBody>
      </p:sp>
      <p:sp>
        <p:nvSpPr>
          <p:cNvPr id="6" name="Rectangle 5"/>
          <p:cNvSpPr/>
          <p:nvPr/>
        </p:nvSpPr>
        <p:spPr>
          <a:xfrm>
            <a:off x="4104455" y="262241"/>
            <a:ext cx="5026951" cy="2708434"/>
          </a:xfrm>
          <a:prstGeom prst="rect">
            <a:avLst/>
          </a:prstGeom>
          <a:ln>
            <a:solidFill>
              <a:schemeClr val="tx1"/>
            </a:solidFill>
          </a:ln>
        </p:spPr>
        <p:txBody>
          <a:bodyPr wrap="square">
            <a:spAutoFit/>
          </a:bodyPr>
          <a:lstStyle/>
          <a:p>
            <a:r>
              <a:rPr lang="fr-FR" sz="1000" b="1" dirty="0" smtClean="0"/>
              <a:t>a</a:t>
            </a:r>
            <a:r>
              <a:rPr lang="fr-FR" sz="1000" b="1" dirty="0"/>
              <a:t>)</a:t>
            </a:r>
            <a:r>
              <a:rPr lang="fr-FR" sz="1000" dirty="0"/>
              <a:t> « Le licenciement de salariés pour avoir [critiqué] leur hiérarchie sur Facebook a été jugé "fondé" vendredi par le conseil des prud'hommes de Boulogne-Billancourt, a-t-on appris auprès des avocats des différentes parties. Le conseil des prud'hommes a jugé "fondé" le licenciement des deux salariés de la société </a:t>
            </a:r>
            <a:r>
              <a:rPr lang="fr-FR" sz="1000" dirty="0" err="1"/>
              <a:t>Alten</a:t>
            </a:r>
            <a:r>
              <a:rPr lang="fr-FR" sz="1000" dirty="0"/>
              <a:t> (…) de Boulogne-Billancourt, à qui il était reproché d'avoir échangé des propos critiques à l'égard de leur hiérarchie et d'un responsable des ressources humaines de l'entreprise sur le réseau social Facebook.</a:t>
            </a:r>
          </a:p>
          <a:p>
            <a:r>
              <a:rPr lang="fr-FR" sz="1000" dirty="0"/>
              <a:t>Les faits reprochés aux salariés remontent à décembre 2008. Lors d'échanges sur Facebook, l'un des salariés, s'estimant mal vu par sa direction, avait ironisé sur sa page personnelle, en disant faire partie d'un "club des néfastes". Deux autres employées avaient répondu : "Bienvenue au club." La direction d'</a:t>
            </a:r>
            <a:r>
              <a:rPr lang="fr-FR" sz="1000" dirty="0" err="1"/>
              <a:t>Alten</a:t>
            </a:r>
            <a:r>
              <a:rPr lang="fr-FR" sz="1000" dirty="0"/>
              <a:t>, prévenue par un autre salarié qui avait accès aux échanges sur le réseau social en tant qu'"ami", avait alors décidé de licencier les trois salariés pour "faute grave", considérant leurs propos comme une "[critique] de l'entreprise" et une "incitation à la rébellion". </a:t>
            </a:r>
            <a:r>
              <a:rPr lang="fr-FR" sz="1000" b="1" dirty="0"/>
              <a:t>La société avait fait valoir qu'elle n'avait pas "violé la vie privée de ses salariés", les propos ayant été échangés "sur un site social ouvert". En revanche, les salariés ont plaidé que l'échange entre les salariés avait un caractère strictement "privé". </a:t>
            </a:r>
            <a:r>
              <a:rPr lang="fr-FR" sz="1000" b="1" dirty="0" smtClean="0"/>
              <a:t>»</a:t>
            </a:r>
          </a:p>
          <a:p>
            <a:endParaRPr lang="fr-FR" sz="1000" dirty="0"/>
          </a:p>
          <a:p>
            <a:r>
              <a:rPr lang="fr-FR" sz="1000" dirty="0"/>
              <a:t>Extrait d’un article publié le 19/11/2010 - Modifié le 20/11/2010, </a:t>
            </a:r>
            <a:r>
              <a:rPr lang="fr-FR" sz="1000" u="sng" dirty="0">
                <a:hlinkClick r:id="rId2"/>
              </a:rPr>
              <a:t>en ligne</a:t>
            </a:r>
            <a:r>
              <a:rPr lang="fr-FR" sz="1000" dirty="0"/>
              <a:t> sur Le Point.fr</a:t>
            </a:r>
            <a:r>
              <a:rPr lang="fr-FR" sz="1000" dirty="0" smtClean="0"/>
              <a:t>.</a:t>
            </a:r>
            <a:endParaRPr lang="fr-FR" sz="1000" dirty="0"/>
          </a:p>
        </p:txBody>
      </p:sp>
      <p:sp>
        <p:nvSpPr>
          <p:cNvPr id="7" name="Rectangle 6"/>
          <p:cNvSpPr/>
          <p:nvPr/>
        </p:nvSpPr>
        <p:spPr>
          <a:xfrm>
            <a:off x="4095012" y="2970675"/>
            <a:ext cx="5005246" cy="1785104"/>
          </a:xfrm>
          <a:prstGeom prst="rect">
            <a:avLst/>
          </a:prstGeom>
          <a:ln>
            <a:solidFill>
              <a:schemeClr val="tx1"/>
            </a:solidFill>
          </a:ln>
        </p:spPr>
        <p:txBody>
          <a:bodyPr wrap="square">
            <a:spAutoFit/>
          </a:bodyPr>
          <a:lstStyle/>
          <a:p>
            <a:r>
              <a:rPr lang="fr-FR" sz="1000" b="1" dirty="0"/>
              <a:t>b)</a:t>
            </a:r>
            <a:r>
              <a:rPr lang="fr-FR" sz="1000" dirty="0"/>
              <a:t> « (…) comme l'explique l'avocat Christian Noël, interrogé par l'Agence France-Presse, "nous sommes au tout début d'un phénomène qui va énormément se répandre". En France, un salarié peut en effet parfaitement critiquer son employeur. Ce droit est même (…) inscrit dans le code du travail. Le tout étant de ne pas tomber dans la caricature, la diffamation ou l'exagération. Or la frontière est parfois [mince].</a:t>
            </a:r>
          </a:p>
          <a:p>
            <a:r>
              <a:rPr lang="fr-FR" sz="1000" dirty="0"/>
              <a:t>Le danger existe bel et bien. Car, qu'il s'agisse ou pas de vie professionnelle, "c'est une grave erreur de croire que ce qu'on écrit sur les réseaux sociaux est totalement impuni et non </a:t>
            </a:r>
            <a:r>
              <a:rPr lang="fr-FR" sz="1000" dirty="0" err="1"/>
              <a:t>sanctionnable</a:t>
            </a:r>
            <a:r>
              <a:rPr lang="fr-FR" sz="1000" dirty="0"/>
              <a:t> ", insiste Christian Noël. Un Internaute averti en vaut donc deux. </a:t>
            </a:r>
            <a:r>
              <a:rPr lang="fr-FR" sz="1000" dirty="0" smtClean="0"/>
              <a:t>»</a:t>
            </a:r>
          </a:p>
          <a:p>
            <a:endParaRPr lang="fr-FR" sz="1000" dirty="0"/>
          </a:p>
          <a:p>
            <a:r>
              <a:rPr lang="fr-FR" sz="1000" dirty="0"/>
              <a:t>Extrait d’un </a:t>
            </a:r>
            <a:r>
              <a:rPr lang="fr-FR" sz="1000" u="sng" dirty="0">
                <a:hlinkClick r:id="rId3"/>
              </a:rPr>
              <a:t>article</a:t>
            </a:r>
            <a:r>
              <a:rPr lang="fr-FR" sz="1000" dirty="0"/>
              <a:t> de Chloé Durand-</a:t>
            </a:r>
            <a:r>
              <a:rPr lang="fr-FR" sz="1000" dirty="0" err="1"/>
              <a:t>Parenti</a:t>
            </a:r>
            <a:r>
              <a:rPr lang="fr-FR" sz="1000" dirty="0"/>
              <a:t> le 20/05/2010 à 18:11 Le Point.fr</a:t>
            </a:r>
          </a:p>
          <a:p>
            <a:endParaRPr lang="fr-FR" sz="1000" dirty="0"/>
          </a:p>
        </p:txBody>
      </p:sp>
      <p:sp>
        <p:nvSpPr>
          <p:cNvPr id="8" name="ZoneTexte 7"/>
          <p:cNvSpPr txBox="1"/>
          <p:nvPr/>
        </p:nvSpPr>
        <p:spPr>
          <a:xfrm>
            <a:off x="4098806" y="4757754"/>
            <a:ext cx="5001451" cy="2123658"/>
          </a:xfrm>
          <a:prstGeom prst="rect">
            <a:avLst/>
          </a:prstGeom>
          <a:noFill/>
          <a:ln>
            <a:solidFill>
              <a:schemeClr val="tx1"/>
            </a:solidFill>
          </a:ln>
        </p:spPr>
        <p:txBody>
          <a:bodyPr wrap="square" rtlCol="0">
            <a:spAutoFit/>
          </a:bodyPr>
          <a:lstStyle/>
          <a:p>
            <a:r>
              <a:rPr lang="fr-FR" sz="1100" dirty="0" smtClean="0"/>
              <a:t>a) 4) Pour </a:t>
            </a:r>
            <a:r>
              <a:rPr lang="fr-FR" sz="1100" dirty="0" smtClean="0"/>
              <a:t>quelles raisons des salariés ont-ils été licenciés </a:t>
            </a:r>
            <a:r>
              <a:rPr lang="fr-FR" sz="1100" dirty="0" smtClean="0"/>
              <a:t>?</a:t>
            </a:r>
          </a:p>
          <a:p>
            <a:endParaRPr lang="fr-FR" sz="1100" dirty="0" smtClean="0"/>
          </a:p>
          <a:p>
            <a:endParaRPr lang="fr-FR" sz="1100" dirty="0" smtClean="0"/>
          </a:p>
          <a:p>
            <a:r>
              <a:rPr lang="fr-FR" sz="1100" dirty="0" smtClean="0"/>
              <a:t>5) Quel </a:t>
            </a:r>
            <a:r>
              <a:rPr lang="fr-FR" sz="1100" dirty="0" smtClean="0"/>
              <a:t>tribunal a donné raison à l’entreprise </a:t>
            </a:r>
            <a:r>
              <a:rPr lang="fr-FR" sz="1100" dirty="0" smtClean="0"/>
              <a:t>?</a:t>
            </a:r>
            <a:endParaRPr lang="fr-FR" sz="1100" dirty="0"/>
          </a:p>
          <a:p>
            <a:endParaRPr lang="fr-FR" sz="1100" dirty="0" smtClean="0"/>
          </a:p>
          <a:p>
            <a:r>
              <a:rPr lang="fr-FR" sz="1100" dirty="0" smtClean="0"/>
              <a:t>6) Quels </a:t>
            </a:r>
            <a:r>
              <a:rPr lang="fr-FR" sz="1100" dirty="0" smtClean="0"/>
              <a:t>libertés sont opposées l’une à l’autre dans ce cas </a:t>
            </a:r>
            <a:r>
              <a:rPr lang="fr-FR" sz="1100" dirty="0" smtClean="0"/>
              <a:t>?</a:t>
            </a:r>
          </a:p>
          <a:p>
            <a:endParaRPr lang="fr-FR" sz="1100" dirty="0"/>
          </a:p>
          <a:p>
            <a:r>
              <a:rPr lang="fr-FR" sz="1100" dirty="0"/>
              <a:t>b) 7) Un salarié a-t-il le droit de critiquer son employeur ?</a:t>
            </a:r>
          </a:p>
          <a:p>
            <a:endParaRPr lang="fr-FR" sz="1100" dirty="0"/>
          </a:p>
          <a:p>
            <a:r>
              <a:rPr lang="fr-FR" sz="1100" dirty="0"/>
              <a:t>8) Quelle est la limite à cette possibilité ? Cette limite est-elle très précise ?</a:t>
            </a:r>
          </a:p>
          <a:p>
            <a:endParaRPr lang="fr-FR" sz="1100" dirty="0" smtClean="0"/>
          </a:p>
          <a:p>
            <a:endParaRPr lang="fr-FR" sz="1100" dirty="0" smtClean="0"/>
          </a:p>
        </p:txBody>
      </p:sp>
      <p:sp>
        <p:nvSpPr>
          <p:cNvPr id="10" name="Rectangle 9"/>
          <p:cNvSpPr/>
          <p:nvPr/>
        </p:nvSpPr>
        <p:spPr>
          <a:xfrm>
            <a:off x="-9444" y="4185761"/>
            <a:ext cx="4095012" cy="2677656"/>
          </a:xfrm>
          <a:prstGeom prst="rect">
            <a:avLst/>
          </a:prstGeom>
        </p:spPr>
        <p:txBody>
          <a:bodyPr wrap="square">
            <a:spAutoFit/>
          </a:bodyPr>
          <a:lstStyle/>
          <a:p>
            <a:r>
              <a:rPr lang="fr-FR" sz="1200" b="1" dirty="0" smtClean="0"/>
              <a:t>9) Rédiger </a:t>
            </a:r>
            <a:r>
              <a:rPr lang="fr-FR" sz="1200" b="1" dirty="0"/>
              <a:t>un résumé sur </a:t>
            </a:r>
            <a:r>
              <a:rPr lang="fr-FR" sz="1200" b="1" dirty="0" smtClean="0"/>
              <a:t>les limites  mises par la loi à la  liberté d’expression sur Facebook.</a:t>
            </a:r>
          </a:p>
          <a:p>
            <a:r>
              <a:rPr lang="fr-FR" sz="1200" dirty="0"/>
              <a:t>La liberté d’expression est limitée par la loi sur Facebook. Dans les cas de harcèlement</a:t>
            </a:r>
            <a:r>
              <a:rPr lang="fr-FR" sz="1200" dirty="0" smtClean="0"/>
              <a:t>…</a:t>
            </a:r>
          </a:p>
          <a:p>
            <a:endParaRPr lang="fr-FR" sz="1200" dirty="0"/>
          </a:p>
          <a:p>
            <a:endParaRPr lang="fr-FR" sz="1200" dirty="0" smtClean="0"/>
          </a:p>
          <a:p>
            <a:endParaRPr lang="fr-FR" sz="1200" dirty="0" smtClean="0"/>
          </a:p>
          <a:p>
            <a:endParaRPr lang="fr-FR" sz="1200" dirty="0"/>
          </a:p>
          <a:p>
            <a:endParaRPr lang="fr-FR" sz="1200" dirty="0" smtClean="0"/>
          </a:p>
          <a:p>
            <a:endParaRPr lang="fr-FR" sz="1200" dirty="0"/>
          </a:p>
          <a:p>
            <a:endParaRPr lang="fr-FR" sz="1200" dirty="0" smtClean="0"/>
          </a:p>
          <a:p>
            <a:endParaRPr lang="fr-FR" sz="1200" dirty="0" smtClean="0"/>
          </a:p>
          <a:p>
            <a:endParaRPr lang="fr-FR" sz="1200" dirty="0"/>
          </a:p>
          <a:p>
            <a:endParaRPr lang="fr-FR" sz="1200" dirty="0"/>
          </a:p>
        </p:txBody>
      </p:sp>
    </p:spTree>
    <p:extLst>
      <p:ext uri="{BB962C8B-B14F-4D97-AF65-F5344CB8AC3E}">
        <p14:creationId xmlns:p14="http://schemas.microsoft.com/office/powerpoint/2010/main" val="29817356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1176</Words>
  <Application>Microsoft Office PowerPoint</Application>
  <PresentationFormat>Affichage à l'écran (4:3)</PresentationFormat>
  <Paragraphs>158</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Jérôme Dorilleau</dc:creator>
  <cp:lastModifiedBy>Jérôme Dorilleau</cp:lastModifiedBy>
  <cp:revision>16</cp:revision>
  <cp:lastPrinted>2012-03-11T10:37:44Z</cp:lastPrinted>
  <dcterms:created xsi:type="dcterms:W3CDTF">2012-03-10T18:04:11Z</dcterms:created>
  <dcterms:modified xsi:type="dcterms:W3CDTF">2012-03-11T10:40:04Z</dcterms:modified>
</cp:coreProperties>
</file>