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4" r:id="rId7"/>
    <p:sldId id="262" r:id="rId8"/>
  </p:sldIdLst>
  <p:sldSz cx="9144000" cy="6858000" type="screen4x3"/>
  <p:notesSz cx="6888163" cy="10020300"/>
  <p:custDataLst>
    <p:tags r:id="rId1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64" autoAdjust="0"/>
  </p:normalViewPr>
  <p:slideViewPr>
    <p:cSldViewPr>
      <p:cViewPr varScale="1">
        <p:scale>
          <a:sx n="101" d="100"/>
          <a:sy n="101" d="100"/>
        </p:scale>
        <p:origin x="-18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E2BB1C3-0BD9-46A9-94B9-0F802F178A63}" type="datetimeFigureOut">
              <a:rPr lang="fr-FR" smtClean="0"/>
              <a:t>26/01/2013</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E67A493-B822-4595-8D36-DD82B70112FA}" type="slidenum">
              <a:rPr lang="fr-FR" smtClean="0"/>
              <a:t>‹N°›</a:t>
            </a:fld>
            <a:endParaRPr lang="fr-FR"/>
          </a:p>
        </p:txBody>
      </p:sp>
    </p:spTree>
    <p:extLst>
      <p:ext uri="{BB962C8B-B14F-4D97-AF65-F5344CB8AC3E}">
        <p14:creationId xmlns:p14="http://schemas.microsoft.com/office/powerpoint/2010/main" val="970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6A477FB-F27B-4932-B8E9-601A0B24219A}" type="datetime1">
              <a:rPr lang="fr-FR" smtClean="0"/>
              <a:t>26/01/2013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416191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BAD260-EFD5-4A79-8773-9F59FC508C58}" type="datetime1">
              <a:rPr lang="fr-FR" smtClean="0"/>
              <a:t>26/01/2013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1663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676B90-1A3C-4EAE-98BD-A2EAC186070A}" type="datetime1">
              <a:rPr lang="fr-FR" smtClean="0"/>
              <a:t>26/01/2013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661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649AD-204A-4BA9-ACFF-BB3CFEBADCA3}" type="datetime1">
              <a:rPr lang="fr-FR" smtClean="0"/>
              <a:t>26/01/2013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4876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3D558C-BD08-47D2-9CF9-CF82B831D7DF}" type="datetime1">
              <a:rPr lang="fr-FR" smtClean="0"/>
              <a:t>26/01/2013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88915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E8E1A4-7A34-40AB-BC45-B8D7A738D503}" type="datetime1">
              <a:rPr lang="fr-FR" smtClean="0"/>
              <a:t>26/01/2013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3326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603F42-8230-43F3-B25A-34081DE698EB}" type="datetime1">
              <a:rPr lang="fr-FR" smtClean="0"/>
              <a:t>26/01/2013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6681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2D47342-A64E-4189-94DB-071ECEEEE7D9}" type="datetime1">
              <a:rPr lang="fr-FR" smtClean="0"/>
              <a:t>26/01/2013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7033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75FE22-B008-40DC-B0C1-E408F77B335C}" type="datetime1">
              <a:rPr lang="fr-FR" smtClean="0"/>
              <a:t>26/01/2013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308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D45464-F9DD-4E98-B8F4-E1BD37B31CEB}" type="datetime1">
              <a:rPr lang="fr-FR" smtClean="0"/>
              <a:t>26/01/2013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00759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533031-E52A-4816-AA50-88A42CEEA043}" type="datetime1">
              <a:rPr lang="fr-FR" smtClean="0"/>
              <a:t>26/01/2013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23800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7D8F-FD8C-49AD-B38E-81BE97668193}" type="datetime1">
              <a:rPr lang="fr-FR" smtClean="0"/>
              <a:t>26/01/2013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34-209D-4804-9E22-F7EAA92B8578}" type="slidenum">
              <a:rPr lang="fr-FR" smtClean="0"/>
              <a:t>‹N°›</a:t>
            </a:fld>
            <a:endParaRPr lang="fr-FR"/>
          </a:p>
        </p:txBody>
      </p:sp>
    </p:spTree>
    <p:extLst>
      <p:ext uri="{BB962C8B-B14F-4D97-AF65-F5344CB8AC3E}">
        <p14:creationId xmlns:p14="http://schemas.microsoft.com/office/powerpoint/2010/main" val="140792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 y="0"/>
            <a:ext cx="3416769" cy="307777"/>
          </a:xfrm>
          <a:prstGeom prst="rect">
            <a:avLst/>
          </a:prstGeom>
          <a:solidFill>
            <a:schemeClr val="bg2"/>
          </a:solidFill>
          <a:ln>
            <a:solidFill>
              <a:schemeClr val="tx1"/>
            </a:solidFill>
          </a:ln>
        </p:spPr>
        <p:txBody>
          <a:bodyPr wrap="none">
            <a:spAutoFit/>
          </a:bodyPr>
          <a:lstStyle/>
          <a:p>
            <a:r>
              <a:rPr lang="fr-FR" sz="1400" b="1" u="sng" dirty="0" smtClean="0"/>
              <a:t>Chapitre 1 : La République et la citoyenneté</a:t>
            </a:r>
            <a:endParaRPr lang="fr-FR" sz="1400" b="1" u="sng" dirty="0"/>
          </a:p>
        </p:txBody>
      </p:sp>
      <p:sp>
        <p:nvSpPr>
          <p:cNvPr id="5" name="Rectangle 4"/>
          <p:cNvSpPr/>
          <p:nvPr/>
        </p:nvSpPr>
        <p:spPr>
          <a:xfrm>
            <a:off x="3563888" y="30778"/>
            <a:ext cx="4067944" cy="276999"/>
          </a:xfrm>
          <a:prstGeom prst="rect">
            <a:avLst/>
          </a:prstGeom>
          <a:solidFill>
            <a:schemeClr val="bg2"/>
          </a:solidFill>
          <a:ln>
            <a:solidFill>
              <a:schemeClr val="tx1"/>
            </a:solidFill>
          </a:ln>
        </p:spPr>
        <p:txBody>
          <a:bodyPr wrap="square">
            <a:spAutoFit/>
          </a:bodyPr>
          <a:lstStyle/>
          <a:p>
            <a:r>
              <a:rPr lang="fr-FR" sz="1200" dirty="0" smtClean="0"/>
              <a:t>I. </a:t>
            </a:r>
            <a:r>
              <a:rPr lang="fr-FR" sz="1200" b="1" u="sng" dirty="0" smtClean="0"/>
              <a:t>Les valeurs, les principes et les symboles de la République</a:t>
            </a:r>
            <a:endParaRPr lang="fr-FR" sz="1200" b="1" u="sng" dirty="0"/>
          </a:p>
        </p:txBody>
      </p:sp>
      <p:sp>
        <p:nvSpPr>
          <p:cNvPr id="6" name="Rectangle 5"/>
          <p:cNvSpPr/>
          <p:nvPr/>
        </p:nvSpPr>
        <p:spPr>
          <a:xfrm>
            <a:off x="-868" y="404664"/>
            <a:ext cx="2296078"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Les symboles de la République</a:t>
            </a:r>
            <a:endParaRPr lang="fr-FR" sz="1200" b="1" u="sng" dirty="0"/>
          </a:p>
        </p:txBody>
      </p:sp>
      <p:pic>
        <p:nvPicPr>
          <p:cNvPr id="1042" name="Picture 18" descr="symbrepu_drap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278" y="902186"/>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symbrepu_libeg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7" y="2655579"/>
            <a:ext cx="1187450"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4" name="Picture 20" descr="symbrepu_marseilla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277" y="3565055"/>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5" name="Picture 21" descr="symbrepu_maria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460" y="1291668"/>
            <a:ext cx="1187450"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7" name="Picture 23" descr="symbrepu_sce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558" y="2264445"/>
            <a:ext cx="1260475" cy="980744"/>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8" name="Picture 24" descr="symbrepu_c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813" y="5026461"/>
            <a:ext cx="1187451" cy="923926"/>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9" name="Picture 25" descr="image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460" y="5733258"/>
            <a:ext cx="1254484" cy="833336"/>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1" name="Picture 27" descr="http://revolution.1789.free.fr/image/prise_de_bastil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4873" y="4001278"/>
            <a:ext cx="1189037" cy="959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247876" y="258832"/>
            <a:ext cx="6858000" cy="646331"/>
          </a:xfrm>
          <a:prstGeom prst="rect">
            <a:avLst/>
          </a:prstGeom>
        </p:spPr>
        <p:txBody>
          <a:bodyPr wrap="square">
            <a:spAutoFit/>
          </a:bodyPr>
          <a:lstStyle/>
          <a:p>
            <a:r>
              <a:rPr lang="fr-FR" sz="1200" i="1" dirty="0" smtClean="0"/>
              <a:t>Numérotez chaque document au symbole correspondant. Faites une recherche sur l’origine de ce symbole et sa signification... (Vous pouvez vous aider du livre p.368-369 et de http://www.elysee.fr/la-presidence/les-symboles-de-la-republique-francaise/ )</a:t>
            </a:r>
            <a:endParaRPr lang="fr-FR" sz="1200" i="1" dirty="0"/>
          </a:p>
        </p:txBody>
      </p:sp>
      <p:sp>
        <p:nvSpPr>
          <p:cNvPr id="33" name="Text Box 19"/>
          <p:cNvSpPr txBox="1">
            <a:spLocks noChangeArrowheads="1"/>
          </p:cNvSpPr>
          <p:nvPr/>
        </p:nvSpPr>
        <p:spPr bwMode="auto">
          <a:xfrm>
            <a:off x="0" y="5733258"/>
            <a:ext cx="2769691" cy="1124742"/>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7. L’emblème sportif</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smtClean="0">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Siècle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4" name="Text Box 26"/>
          <p:cNvSpPr txBox="1">
            <a:spLocks noChangeArrowheads="1"/>
          </p:cNvSpPr>
          <p:nvPr/>
        </p:nvSpPr>
        <p:spPr bwMode="auto">
          <a:xfrm>
            <a:off x="6370490" y="902186"/>
            <a:ext cx="2735386" cy="1590710"/>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2. L’hymne</a:t>
            </a:r>
          </a:p>
          <a:p>
            <a:pPr marL="0" marR="0" lvl="0" indent="0" defTabSz="914400" rtl="0" eaLnBrk="1" fontAlgn="base" latinLnBrk="0" hangingPunct="1">
              <a:lnSpc>
                <a:spcPct val="100000"/>
              </a:lnSpc>
              <a:spcBef>
                <a:spcPct val="0"/>
              </a:spcBef>
              <a:spcAft>
                <a:spcPct val="0"/>
              </a:spcAft>
              <a:buClrTx/>
              <a:buSzTx/>
              <a:buFontTx/>
              <a:buNone/>
              <a:tabLst/>
            </a:pPr>
            <a:r>
              <a:rPr lang="fr-FR" sz="1200" b="1" dirty="0">
                <a:latin typeface="Times New Roman" pitchFamily="18" charset="0"/>
                <a:cs typeface="Arial" pitchFamily="34" charset="0"/>
              </a:rPr>
              <a:t>=</a:t>
            </a: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5" name="Text Box 27"/>
          <p:cNvSpPr txBox="1">
            <a:spLocks noChangeArrowheads="1"/>
          </p:cNvSpPr>
          <p:nvPr/>
        </p:nvSpPr>
        <p:spPr bwMode="auto">
          <a:xfrm>
            <a:off x="1432" y="2655579"/>
            <a:ext cx="2799804" cy="1521979"/>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3. La devise</a:t>
            </a:r>
          </a:p>
          <a:p>
            <a:pPr marL="0" marR="0" lvl="0" indent="0" defTabSz="914400" rtl="0" eaLnBrk="1" fontAlgn="base" latinLnBrk="0" hangingPunct="1">
              <a:lnSpc>
                <a:spcPct val="100000"/>
              </a:lnSpc>
              <a:spcBef>
                <a:spcPct val="0"/>
              </a:spcBef>
              <a:spcAft>
                <a:spcPct val="0"/>
              </a:spcAft>
              <a:buClrTx/>
              <a:buSzTx/>
              <a:buFontTx/>
              <a:buNone/>
              <a:tabLst/>
            </a:pPr>
            <a:r>
              <a:rPr lang="fr-FR" sz="1200" b="1" dirty="0" smtClean="0">
                <a:latin typeface="Times New Roman" pitchFamily="18" charset="0"/>
                <a:cs typeface="Arial" pitchFamily="34" charset="0"/>
              </a:rPr>
              <a:t>=</a:t>
            </a:r>
            <a:endParaRPr lang="fr-FR" sz="1200" b="1" dirty="0">
              <a:latin typeface="Times New Roman" pitchFamily="18" charset="0"/>
              <a:cs typeface="Arial" pitchFamily="34" charset="0"/>
            </a:endParaRP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endParaRPr kumimoji="0" lang="fr-FR" sz="1200" b="0" i="0" u="none" strike="noStrike" cap="none" normalizeH="0" baseline="0" dirty="0" smtClean="0">
              <a:ln>
                <a:noFill/>
              </a:ln>
              <a:effectLst/>
              <a:latin typeface="Arial" pitchFamily="34" charset="0"/>
              <a:cs typeface="Arial" pitchFamily="34" charset="0"/>
            </a:endParaRPr>
          </a:p>
        </p:txBody>
      </p:sp>
      <p:sp>
        <p:nvSpPr>
          <p:cNvPr id="36" name="Text Box 28"/>
          <p:cNvSpPr txBox="1">
            <a:spLocks noChangeArrowheads="1"/>
          </p:cNvSpPr>
          <p:nvPr/>
        </p:nvSpPr>
        <p:spPr bwMode="auto">
          <a:xfrm>
            <a:off x="1432" y="4221088"/>
            <a:ext cx="2799804" cy="1425366"/>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5. Marianne</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endParaRPr kumimoji="0" lang="fr-FR" sz="1200" b="0" i="0" u="none" strike="noStrike" cap="none" normalizeH="0" baseline="0" dirty="0" smtClean="0">
              <a:ln>
                <a:noFill/>
              </a:ln>
              <a:effectLst/>
              <a:latin typeface="Arial" pitchFamily="34" charset="0"/>
              <a:cs typeface="Arial" pitchFamily="34" charset="0"/>
            </a:endParaRPr>
          </a:p>
        </p:txBody>
      </p:sp>
      <p:sp>
        <p:nvSpPr>
          <p:cNvPr id="37" name="Text Box 29"/>
          <p:cNvSpPr txBox="1">
            <a:spLocks noChangeArrowheads="1"/>
          </p:cNvSpPr>
          <p:nvPr/>
        </p:nvSpPr>
        <p:spPr bwMode="auto">
          <a:xfrm>
            <a:off x="0" y="902186"/>
            <a:ext cx="2799803" cy="1662718"/>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spcAft>
                <a:spcPct val="0"/>
              </a:spcAft>
              <a:buClrTx/>
              <a:buSzTx/>
              <a:buFontTx/>
              <a:buAutoNum type="arabicPeriod"/>
              <a:tabLst/>
            </a:pPr>
            <a:r>
              <a:rPr kumimoji="0" lang="fr-FR" sz="1200" b="1" i="0" u="sng" strike="noStrike" cap="none" normalizeH="0" baseline="0" dirty="0" smtClean="0">
                <a:ln>
                  <a:noFill/>
                </a:ln>
                <a:effectLst/>
                <a:latin typeface="Times New Roman" pitchFamily="18" charset="0"/>
                <a:cs typeface="Arial" pitchFamily="34" charset="0"/>
              </a:rPr>
              <a:t>La fête nationale</a:t>
            </a:r>
          </a:p>
          <a:p>
            <a:pPr marR="0" lvl="0" defTabSz="914400" rtl="0" eaLnBrk="1" fontAlgn="base" latinLnBrk="0" hangingPunct="1">
              <a:lnSpc>
                <a:spcPct val="100000"/>
              </a:lnSpc>
              <a:spcBef>
                <a:spcPct val="0"/>
              </a:spcBef>
              <a:spcAft>
                <a:spcPct val="0"/>
              </a:spcAft>
              <a:buClrTx/>
              <a:buSzTx/>
              <a:tabLst/>
            </a:pPr>
            <a:r>
              <a:rPr lang="fr-FR" sz="1200" b="1" dirty="0">
                <a:latin typeface="Times New Roman" pitchFamily="18" charset="0"/>
                <a:cs typeface="Arial" pitchFamily="34" charset="0"/>
              </a:rPr>
              <a:t>=</a:t>
            </a:r>
            <a:endParaRPr lang="fr-FR" sz="1200" b="1" dirty="0" smtClean="0">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lang="fr-FR" sz="1200" dirty="0" smtClean="0">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fr-FR" sz="1200" dirty="0" smtClean="0">
                <a:latin typeface="Times New Roman" pitchFamily="18" charset="0"/>
                <a:cs typeface="Arial" pitchFamily="34" charset="0"/>
              </a:rPr>
              <a:t>Date de création :</a:t>
            </a:r>
          </a:p>
          <a:p>
            <a:pPr marR="0" lvl="0" defTabSz="914400" rtl="0" eaLnBrk="1" fontAlgn="base" latinLnBrk="0" hangingPunct="1">
              <a:lnSpc>
                <a:spcPct val="100000"/>
              </a:lnSpc>
              <a:spcBef>
                <a:spcPct val="0"/>
              </a:spcBef>
              <a:spcAft>
                <a:spcPct val="0"/>
              </a:spcAft>
              <a:buClrTx/>
              <a:buSzTx/>
              <a:tabLst/>
            </a:pPr>
            <a:endParaRPr kumimoji="0" lang="fr-FR" sz="1200" i="0" strike="noStrike" cap="none" normalizeH="0" baseline="0" dirty="0">
              <a:ln>
                <a:noFill/>
              </a:ln>
              <a:effectLst/>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fr-FR" sz="1200" dirty="0" smtClean="0">
                <a:latin typeface="Times New Roman" pitchFamily="18" charset="0"/>
                <a:cs typeface="Arial" pitchFamily="34" charset="0"/>
              </a:rPr>
              <a:t>Signification :</a:t>
            </a:r>
            <a:endParaRPr kumimoji="0" lang="fr-FR" sz="1200" i="0" strike="noStrike" cap="none" normalizeH="0" baseline="0" dirty="0" smtClean="0">
              <a:ln>
                <a:noFill/>
              </a:ln>
              <a:effectLst/>
              <a:latin typeface="Arial" pitchFamily="34" charset="0"/>
              <a:cs typeface="Arial" pitchFamily="34" charset="0"/>
            </a:endParaRPr>
          </a:p>
        </p:txBody>
      </p:sp>
      <p:sp>
        <p:nvSpPr>
          <p:cNvPr id="38" name="Text Box 30"/>
          <p:cNvSpPr txBox="1">
            <a:spLocks noChangeArrowheads="1"/>
          </p:cNvSpPr>
          <p:nvPr/>
        </p:nvSpPr>
        <p:spPr bwMode="auto">
          <a:xfrm>
            <a:off x="6359402" y="4221866"/>
            <a:ext cx="2773510" cy="1299930"/>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6.</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Panthéon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9" name="Text Box 31"/>
          <p:cNvSpPr txBox="1">
            <a:spLocks noChangeArrowheads="1"/>
          </p:cNvSpPr>
          <p:nvPr/>
        </p:nvSpPr>
        <p:spPr bwMode="auto">
          <a:xfrm>
            <a:off x="6370490" y="2564904"/>
            <a:ext cx="2735386" cy="1563993"/>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4.</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drapeau</a:t>
            </a:r>
          </a:p>
          <a:p>
            <a:pPr marL="0" marR="0" lvl="0" indent="0" defTabSz="914400" rtl="0" eaLnBrk="1" fontAlgn="base" latinLnBrk="0" hangingPunct="1">
              <a:lnSpc>
                <a:spcPct val="100000"/>
              </a:lnSpc>
              <a:spcBef>
                <a:spcPct val="0"/>
              </a:spcBef>
              <a:spcAft>
                <a:spcPct val="0"/>
              </a:spcAft>
              <a:buClrTx/>
              <a:buSzTx/>
              <a:buFontTx/>
              <a:buNone/>
              <a:tabLst/>
            </a:pPr>
            <a:r>
              <a:rPr lang="fr-FR" sz="1200" b="1" dirty="0" smtClean="0">
                <a:latin typeface="Times New Roman" pitchFamily="18" charset="0"/>
                <a:cs typeface="Arial" pitchFamily="34" charset="0"/>
              </a:rPr>
              <a:t>=</a:t>
            </a:r>
            <a:endParaRPr lang="fr-FR" sz="1200" b="1" dirty="0">
              <a:latin typeface="Times New Roman" pitchFamily="18" charset="0"/>
              <a:cs typeface="Arial" pitchFamily="34" charset="0"/>
            </a:endParaRP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40" name="Text Box 32"/>
          <p:cNvSpPr txBox="1">
            <a:spLocks noChangeArrowheads="1"/>
          </p:cNvSpPr>
          <p:nvPr/>
        </p:nvSpPr>
        <p:spPr bwMode="auto">
          <a:xfrm>
            <a:off x="6370490" y="5646454"/>
            <a:ext cx="2773510" cy="1211546"/>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8.</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sceau</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8" name="Ellipse 7"/>
          <p:cNvSpPr/>
          <p:nvPr/>
        </p:nvSpPr>
        <p:spPr>
          <a:xfrm>
            <a:off x="2915245" y="1514699"/>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Ellipse 41"/>
          <p:cNvSpPr/>
          <p:nvPr/>
        </p:nvSpPr>
        <p:spPr>
          <a:xfrm>
            <a:off x="2951260" y="5819530"/>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Ellipse 42"/>
          <p:cNvSpPr/>
          <p:nvPr/>
        </p:nvSpPr>
        <p:spPr>
          <a:xfrm>
            <a:off x="2889447" y="4311742"/>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Ellipse 43"/>
          <p:cNvSpPr/>
          <p:nvPr/>
        </p:nvSpPr>
        <p:spPr>
          <a:xfrm>
            <a:off x="2879526" y="3117541"/>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Ellipse 44"/>
          <p:cNvSpPr/>
          <p:nvPr/>
        </p:nvSpPr>
        <p:spPr>
          <a:xfrm>
            <a:off x="5771405" y="1971899"/>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Ellipse 45"/>
          <p:cNvSpPr/>
          <p:nvPr/>
        </p:nvSpPr>
        <p:spPr>
          <a:xfrm>
            <a:off x="5793382" y="3287497"/>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Ellipse 46"/>
          <p:cNvSpPr/>
          <p:nvPr/>
        </p:nvSpPr>
        <p:spPr>
          <a:xfrm>
            <a:off x="5810944" y="4704752"/>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Ellipse 47"/>
          <p:cNvSpPr/>
          <p:nvPr/>
        </p:nvSpPr>
        <p:spPr>
          <a:xfrm>
            <a:off x="5810944" y="6315034"/>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numéro de diapositive 2"/>
          <p:cNvSpPr>
            <a:spLocks noGrp="1"/>
          </p:cNvSpPr>
          <p:nvPr>
            <p:ph type="sldNum" sz="quarter" idx="12"/>
          </p:nvPr>
        </p:nvSpPr>
        <p:spPr/>
        <p:txBody>
          <a:bodyPr/>
          <a:lstStyle/>
          <a:p>
            <a:fld id="{CEA47734-209D-4804-9E22-F7EAA92B8578}" type="slidenum">
              <a:rPr lang="fr-FR" smtClean="0"/>
              <a:t>1</a:t>
            </a:fld>
            <a:endParaRPr lang="fr-FR"/>
          </a:p>
        </p:txBody>
      </p:sp>
    </p:spTree>
    <p:extLst>
      <p:ext uri="{BB962C8B-B14F-4D97-AF65-F5344CB8AC3E}">
        <p14:creationId xmlns:p14="http://schemas.microsoft.com/office/powerpoint/2010/main" val="417591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2" cstate="print">
            <a:extLst>
              <a:ext uri="{28A0092B-C50C-407E-A947-70E740481C1C}">
                <a14:useLocalDpi xmlns:a14="http://schemas.microsoft.com/office/drawing/2010/main" val="0"/>
              </a:ext>
            </a:extLst>
          </a:blip>
          <a:srcRect r="26940" b="55213"/>
          <a:stretch/>
        </p:blipFill>
        <p:spPr>
          <a:xfrm>
            <a:off x="4639569" y="473812"/>
            <a:ext cx="4502712" cy="146204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51700"/>
          <a:stretch/>
        </p:blipFill>
        <p:spPr>
          <a:xfrm>
            <a:off x="6167254" y="3266985"/>
            <a:ext cx="2976745" cy="3541407"/>
          </a:xfrm>
          <a:prstGeom prst="rect">
            <a:avLst/>
          </a:prstGeom>
        </p:spPr>
      </p:pic>
      <p:sp>
        <p:nvSpPr>
          <p:cNvPr id="2" name="Rectangle 1"/>
          <p:cNvSpPr/>
          <p:nvPr/>
        </p:nvSpPr>
        <p:spPr>
          <a:xfrm>
            <a:off x="-868" y="404664"/>
            <a:ext cx="2711833" cy="276999"/>
          </a:xfrm>
          <a:prstGeom prst="rect">
            <a:avLst/>
          </a:prstGeom>
          <a:solidFill>
            <a:schemeClr val="bg2"/>
          </a:solidFill>
          <a:ln>
            <a:solidFill>
              <a:schemeClr val="tx1"/>
            </a:solidFill>
          </a:ln>
        </p:spPr>
        <p:txBody>
          <a:bodyPr wrap="none">
            <a:spAutoFit/>
          </a:bodyPr>
          <a:lstStyle/>
          <a:p>
            <a:r>
              <a:rPr lang="fr-FR" sz="1200" b="1" dirty="0" smtClean="0"/>
              <a:t>2) </a:t>
            </a:r>
            <a:r>
              <a:rPr lang="fr-FR" sz="1200" b="1" u="sng" dirty="0" smtClean="0"/>
              <a:t>Valeurs et principes de la République</a:t>
            </a:r>
            <a:endParaRPr lang="fr-FR" sz="1200" b="1" u="sng" dirty="0"/>
          </a:p>
        </p:txBody>
      </p:sp>
      <p:sp>
        <p:nvSpPr>
          <p:cNvPr id="4" name="Rectangle 3"/>
          <p:cNvSpPr/>
          <p:nvPr/>
        </p:nvSpPr>
        <p:spPr>
          <a:xfrm>
            <a:off x="166" y="15388"/>
            <a:ext cx="4067944" cy="276999"/>
          </a:xfrm>
          <a:prstGeom prst="rect">
            <a:avLst/>
          </a:prstGeom>
          <a:solidFill>
            <a:schemeClr val="bg2"/>
          </a:solidFill>
          <a:ln>
            <a:solidFill>
              <a:schemeClr val="tx1"/>
            </a:solidFill>
          </a:ln>
        </p:spPr>
        <p:txBody>
          <a:bodyPr wrap="square">
            <a:spAutoFit/>
          </a:bodyPr>
          <a:lstStyle/>
          <a:p>
            <a:r>
              <a:rPr lang="fr-FR" sz="1200" b="1" dirty="0" smtClean="0"/>
              <a:t>I. </a:t>
            </a:r>
            <a:r>
              <a:rPr lang="fr-FR" sz="1200" b="1" u="sng" dirty="0" smtClean="0"/>
              <a:t>Les valeurs, les principes et les symboles de la République</a:t>
            </a:r>
            <a:endParaRPr lang="fr-FR" sz="1200" b="1" u="sng" dirty="0"/>
          </a:p>
        </p:txBody>
      </p:sp>
      <p:sp>
        <p:nvSpPr>
          <p:cNvPr id="5" name="Rectangle 4"/>
          <p:cNvSpPr/>
          <p:nvPr/>
        </p:nvSpPr>
        <p:spPr>
          <a:xfrm>
            <a:off x="-868" y="958662"/>
            <a:ext cx="4644876" cy="1954381"/>
          </a:xfrm>
          <a:prstGeom prst="rect">
            <a:avLst/>
          </a:prstGeom>
          <a:solidFill>
            <a:schemeClr val="bg1">
              <a:lumMod val="95000"/>
            </a:schemeClr>
          </a:solidFill>
          <a:ln>
            <a:solidFill>
              <a:schemeClr val="tx1"/>
            </a:solidFill>
          </a:ln>
        </p:spPr>
        <p:txBody>
          <a:bodyPr wrap="square">
            <a:spAutoFit/>
          </a:bodyPr>
          <a:lstStyle/>
          <a:p>
            <a:r>
              <a:rPr lang="fr-FR" sz="1100" b="1" dirty="0"/>
              <a:t>PRÉAMBULE</a:t>
            </a:r>
          </a:p>
          <a:p>
            <a:r>
              <a:rPr lang="fr-FR" sz="1100" dirty="0"/>
              <a:t>Le peuple français proclame solennellement son attachement aux Droits de l'homme et aux principes de la souveraineté nationale tels qu'ils ont été définis par la Déclaration de 1789, confirmée et complétée par le préambule de la Constitution de 1946, ainsi qu'aux droits et devoirs définis dans la Charte de l'environnement de 2004.</a:t>
            </a:r>
          </a:p>
          <a:p>
            <a:r>
              <a:rPr lang="fr-FR" sz="1100" b="1" dirty="0" smtClean="0"/>
              <a:t>Article premier</a:t>
            </a:r>
            <a:r>
              <a:rPr lang="fr-FR" sz="1100" dirty="0"/>
              <a:t/>
            </a:r>
            <a:br>
              <a:rPr lang="fr-FR" sz="1100" dirty="0"/>
            </a:br>
            <a:r>
              <a:rPr lang="fr-FR" sz="1100" dirty="0"/>
              <a:t>En vertu de ces principes et de celui de la libre détermination des peuples, la République offre aux territoires d'outre-mer qui manifestent la volonté d'y adhérer des institutions nouvelles fondées sur l'idéal commun de liberté, d'égalité et de fraternité et conçues en vue de leur évolution démocratique</a:t>
            </a:r>
            <a:r>
              <a:rPr lang="fr-FR" sz="1100" dirty="0" smtClean="0"/>
              <a:t>.</a:t>
            </a:r>
            <a:endParaRPr lang="fr-FR" sz="1100" dirty="0"/>
          </a:p>
        </p:txBody>
      </p:sp>
      <p:sp>
        <p:nvSpPr>
          <p:cNvPr id="6" name="Rectangle 5"/>
          <p:cNvSpPr/>
          <p:nvPr/>
        </p:nvSpPr>
        <p:spPr>
          <a:xfrm>
            <a:off x="254620" y="713225"/>
            <a:ext cx="3309268" cy="276999"/>
          </a:xfrm>
          <a:prstGeom prst="rect">
            <a:avLst/>
          </a:prstGeom>
        </p:spPr>
        <p:txBody>
          <a:bodyPr wrap="square">
            <a:spAutoFit/>
          </a:bodyPr>
          <a:lstStyle/>
          <a:p>
            <a:r>
              <a:rPr lang="fr-FR" sz="1200" b="1" u="sng" dirty="0" smtClean="0"/>
              <a:t>Extrait de la Constitution de la Vème République</a:t>
            </a:r>
            <a:endParaRPr lang="fr-FR" sz="1200" b="1" u="sng" dirty="0"/>
          </a:p>
        </p:txBody>
      </p:sp>
      <p:sp>
        <p:nvSpPr>
          <p:cNvPr id="7" name="ZoneTexte 6"/>
          <p:cNvSpPr txBox="1"/>
          <p:nvPr/>
        </p:nvSpPr>
        <p:spPr>
          <a:xfrm>
            <a:off x="4639568" y="20728"/>
            <a:ext cx="4504432" cy="1938992"/>
          </a:xfrm>
          <a:prstGeom prst="rect">
            <a:avLst/>
          </a:prstGeom>
          <a:noFill/>
          <a:ln>
            <a:solidFill>
              <a:schemeClr val="tx1"/>
            </a:solidFill>
          </a:ln>
        </p:spPr>
        <p:txBody>
          <a:bodyPr wrap="square" rtlCol="0">
            <a:spAutoFit/>
          </a:bodyPr>
          <a:lstStyle/>
          <a:p>
            <a:r>
              <a:rPr lang="fr-FR" sz="1200" i="1" dirty="0" smtClean="0"/>
              <a:t>Relevez dans le préambule de la Constitution les </a:t>
            </a:r>
            <a:r>
              <a:rPr lang="fr-FR" sz="1200" b="1" i="1" dirty="0" smtClean="0"/>
              <a:t>valeurs</a:t>
            </a:r>
            <a:r>
              <a:rPr lang="fr-FR" sz="1200" i="1" dirty="0" smtClean="0"/>
              <a:t> sur lesquelles sont basées la République française :</a:t>
            </a:r>
          </a:p>
          <a:p>
            <a:endParaRPr lang="fr-FR" sz="1200" i="1"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p:txBody>
      </p:sp>
      <p:sp>
        <p:nvSpPr>
          <p:cNvPr id="8" name="Rectangle 7"/>
          <p:cNvSpPr/>
          <p:nvPr/>
        </p:nvSpPr>
        <p:spPr>
          <a:xfrm>
            <a:off x="4631556" y="2035723"/>
            <a:ext cx="4572000" cy="646331"/>
          </a:xfrm>
          <a:prstGeom prst="rect">
            <a:avLst/>
          </a:prstGeom>
          <a:solidFill>
            <a:schemeClr val="bg2">
              <a:lumMod val="90000"/>
            </a:schemeClr>
          </a:solidFill>
          <a:ln>
            <a:solidFill>
              <a:schemeClr val="tx1"/>
            </a:solidFill>
          </a:ln>
        </p:spPr>
        <p:txBody>
          <a:bodyPr>
            <a:spAutoFit/>
          </a:bodyPr>
          <a:lstStyle/>
          <a:p>
            <a:r>
              <a:rPr lang="fr-FR" sz="1200" b="1" u="sng" dirty="0" smtClean="0"/>
              <a:t>L’article 1</a:t>
            </a:r>
            <a:r>
              <a:rPr lang="fr-FR" sz="1200" b="1" u="sng" baseline="30000" dirty="0" smtClean="0"/>
              <a:t>er</a:t>
            </a:r>
            <a:r>
              <a:rPr lang="fr-FR" sz="1200" b="1" u="sng" dirty="0" smtClean="0"/>
              <a:t> affirme 5 grands principes républicains : </a:t>
            </a:r>
            <a:r>
              <a:rPr lang="fr-FR" sz="1200" b="1" dirty="0" smtClean="0"/>
              <a:t>la République est indivisible, la laïcité, la république démocratique et sociale, la parité hommes-femmes.</a:t>
            </a:r>
            <a:endParaRPr lang="fr-FR" sz="1200" b="1" u="sng" dirty="0"/>
          </a:p>
        </p:txBody>
      </p:sp>
      <p:sp>
        <p:nvSpPr>
          <p:cNvPr id="9" name="ZoneTexte 8"/>
          <p:cNvSpPr txBox="1"/>
          <p:nvPr/>
        </p:nvSpPr>
        <p:spPr>
          <a:xfrm>
            <a:off x="-868" y="2989986"/>
            <a:ext cx="2163606" cy="276999"/>
          </a:xfrm>
          <a:prstGeom prst="rect">
            <a:avLst/>
          </a:prstGeom>
          <a:solidFill>
            <a:schemeClr val="bg2"/>
          </a:solidFill>
          <a:ln>
            <a:solidFill>
              <a:schemeClr val="tx1"/>
            </a:solidFill>
          </a:ln>
        </p:spPr>
        <p:txBody>
          <a:bodyPr wrap="none" rtlCol="0">
            <a:spAutoFit/>
          </a:bodyPr>
          <a:lstStyle/>
          <a:p>
            <a:r>
              <a:rPr lang="fr-FR" sz="1200" b="1" u="sng" dirty="0" smtClean="0"/>
              <a:t>a) La République est indivisible</a:t>
            </a:r>
            <a:endParaRPr lang="fr-FR" sz="1200" u="sng" dirty="0"/>
          </a:p>
        </p:txBody>
      </p:sp>
      <p:sp>
        <p:nvSpPr>
          <p:cNvPr id="11" name="Text Box 4"/>
          <p:cNvSpPr txBox="1">
            <a:spLocks noChangeArrowheads="1"/>
          </p:cNvSpPr>
          <p:nvPr/>
        </p:nvSpPr>
        <p:spPr bwMode="auto">
          <a:xfrm>
            <a:off x="6167254" y="2989986"/>
            <a:ext cx="2975027" cy="3868015"/>
          </a:xfrm>
          <a:prstGeom prst="rect">
            <a:avLst/>
          </a:prstGeom>
          <a:solidFill>
            <a:schemeClr val="bg1">
              <a:alpha val="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pPr>
            <a:r>
              <a:rPr lang="fr-FR" sz="1200" b="1" u="sng" dirty="0" smtClean="0">
                <a:solidFill>
                  <a:srgbClr val="002060"/>
                </a:solidFill>
                <a:latin typeface="Times New Roman" pitchFamily="18" charset="0"/>
                <a:cs typeface="Arial" pitchFamily="34" charset="0"/>
              </a:rPr>
              <a:t>Résumé fait en classe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fr-FR" sz="1100" b="1" dirty="0">
              <a:solidFill>
                <a:srgbClr val="002060"/>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ZoneTexte 9"/>
          <p:cNvSpPr txBox="1"/>
          <p:nvPr/>
        </p:nvSpPr>
        <p:spPr>
          <a:xfrm>
            <a:off x="35496" y="3266985"/>
            <a:ext cx="5618846" cy="276999"/>
          </a:xfrm>
          <a:prstGeom prst="rect">
            <a:avLst/>
          </a:prstGeom>
          <a:noFill/>
        </p:spPr>
        <p:txBody>
          <a:bodyPr wrap="none" rtlCol="0">
            <a:spAutoFit/>
          </a:bodyPr>
          <a:lstStyle/>
          <a:p>
            <a:r>
              <a:rPr lang="fr-FR" sz="1200" i="1" u="sng" dirty="0" smtClean="0"/>
              <a:t>L’exemple de la langue française :</a:t>
            </a:r>
            <a:r>
              <a:rPr lang="fr-FR" sz="1200" i="1" dirty="0" smtClean="0"/>
              <a:t> Répondre aux questions 1, 2, 3 et 4 p. 371 du manuel.</a:t>
            </a:r>
            <a:endParaRPr lang="fr-FR" sz="1200" i="1" u="sng" dirty="0"/>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9" y="3591472"/>
            <a:ext cx="6163056" cy="3264408"/>
          </a:xfrm>
          <a:prstGeom prst="rect">
            <a:avLst/>
          </a:prstGeom>
        </p:spPr>
      </p:pic>
      <p:cxnSp>
        <p:nvCxnSpPr>
          <p:cNvPr id="14" name="Connecteur droit avec flèche 13"/>
          <p:cNvCxnSpPr/>
          <p:nvPr/>
        </p:nvCxnSpPr>
        <p:spPr>
          <a:xfrm flipH="1">
            <a:off x="4337145" y="660543"/>
            <a:ext cx="302424" cy="2981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CEA47734-209D-4804-9E22-F7EAA92B8578}" type="slidenum">
              <a:rPr lang="fr-FR" smtClean="0"/>
              <a:t>2</a:t>
            </a:fld>
            <a:endParaRPr lang="fr-FR"/>
          </a:p>
        </p:txBody>
      </p:sp>
    </p:spTree>
    <p:extLst>
      <p:ext uri="{BB962C8B-B14F-4D97-AF65-F5344CB8AC3E}">
        <p14:creationId xmlns:p14="http://schemas.microsoft.com/office/powerpoint/2010/main" val="13109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bg/>
                                          </p:spTgt>
                                        </p:tgtEl>
                                        <p:attrNameLst>
                                          <p:attrName>style.visibility</p:attrName>
                                        </p:attrNameLst>
                                      </p:cBhvr>
                                      <p:to>
                                        <p:strVal val="visible"/>
                                      </p:to>
                                    </p:set>
                                    <p:anim calcmode="lin" valueType="num">
                                      <p:cBhvr>
                                        <p:cTn id="7" dur="500" fill="hold"/>
                                        <p:tgtEl>
                                          <p:spTgt spid="11">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bg/>
                                          </p:spTgt>
                                        </p:tgtEl>
                                        <p:attrNameLst>
                                          <p:attrName>ppt_y</p:attrName>
                                        </p:attrNameLst>
                                      </p:cBhvr>
                                      <p:tavLst>
                                        <p:tav tm="0">
                                          <p:val>
                                            <p:strVal val="#ppt_y"/>
                                          </p:val>
                                        </p:tav>
                                        <p:tav tm="100000">
                                          <p:val>
                                            <p:strVal val="#ppt_y"/>
                                          </p:val>
                                        </p:tav>
                                      </p:tavLst>
                                    </p:anim>
                                    <p:anim calcmode="lin" valueType="num">
                                      <p:cBhvr>
                                        <p:cTn id="9" dur="500" fill="hold"/>
                                        <p:tgtEl>
                                          <p:spTgt spid="11">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l="8370" t="38412"/>
          <a:stretch/>
        </p:blipFill>
        <p:spPr>
          <a:xfrm>
            <a:off x="3508127" y="4845376"/>
            <a:ext cx="5647217" cy="2010503"/>
          </a:xfrm>
          <a:prstGeom prst="rect">
            <a:avLst/>
          </a:prstGeom>
        </p:spPr>
      </p:pic>
      <p:pic>
        <p:nvPicPr>
          <p:cNvPr id="2" name="Picture 2" descr="laïcit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4664"/>
            <a:ext cx="2146300" cy="34623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ZoneTexte 2"/>
          <p:cNvSpPr txBox="1"/>
          <p:nvPr/>
        </p:nvSpPr>
        <p:spPr>
          <a:xfrm>
            <a:off x="20704" y="13545"/>
            <a:ext cx="1918346"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b) La République est laïque</a:t>
            </a:r>
            <a:endParaRPr lang="fr-FR" sz="1200" u="sng" dirty="0"/>
          </a:p>
        </p:txBody>
      </p:sp>
      <p:sp>
        <p:nvSpPr>
          <p:cNvPr id="4" name="ZoneTexte 3"/>
          <p:cNvSpPr txBox="1"/>
          <p:nvPr/>
        </p:nvSpPr>
        <p:spPr>
          <a:xfrm>
            <a:off x="15866" y="3880386"/>
            <a:ext cx="3500507" cy="2862322"/>
          </a:xfrm>
          <a:prstGeom prst="rect">
            <a:avLst/>
          </a:prstGeom>
          <a:solidFill>
            <a:schemeClr val="bg1">
              <a:lumMod val="95000"/>
            </a:schemeClr>
          </a:solidFill>
          <a:ln>
            <a:solidFill>
              <a:schemeClr val="tx1"/>
            </a:solidFill>
          </a:ln>
        </p:spPr>
        <p:txBody>
          <a:bodyPr wrap="square" rtlCol="0">
            <a:spAutoFit/>
          </a:bodyPr>
          <a:lstStyle/>
          <a:p>
            <a:r>
              <a:rPr lang="fr-FR" sz="1200" i="1" dirty="0" smtClean="0"/>
              <a:t>De quand date la loi qui coupe les liens entre les Eglises chrétiennes et l’Etat ?</a:t>
            </a:r>
          </a:p>
          <a:p>
            <a:endParaRPr lang="fr-FR" sz="1200" i="1" dirty="0" smtClean="0"/>
          </a:p>
          <a:p>
            <a:r>
              <a:rPr lang="fr-FR" sz="1200" i="1" dirty="0" smtClean="0"/>
              <a:t>Quelle liberté garantit-elle a cette occasion ?</a:t>
            </a:r>
          </a:p>
          <a:p>
            <a:endParaRPr lang="fr-FR" sz="1200" i="1" dirty="0" smtClean="0"/>
          </a:p>
          <a:p>
            <a:r>
              <a:rPr lang="fr-FR" sz="1200" i="1" dirty="0" smtClean="0"/>
              <a:t>En conséquence, qu’est-ce que l’Etat ne fait plus ?</a:t>
            </a:r>
          </a:p>
          <a:p>
            <a:endParaRPr lang="fr-FR" sz="1200" i="1" dirty="0" smtClean="0"/>
          </a:p>
          <a:p>
            <a:endParaRPr lang="fr-FR" sz="1200" i="1" dirty="0"/>
          </a:p>
          <a:p>
            <a:r>
              <a:rPr lang="fr-FR" sz="1200" i="1" dirty="0" smtClean="0"/>
              <a:t>Quelle est la conséquence de la laïcité dans les établissements scolaires ? </a:t>
            </a:r>
          </a:p>
          <a:p>
            <a:endParaRPr lang="fr-FR" sz="1200" dirty="0"/>
          </a:p>
          <a:p>
            <a:endParaRPr lang="fr-FR" sz="1200" dirty="0" smtClean="0"/>
          </a:p>
          <a:p>
            <a:endParaRPr lang="fr-FR" sz="1200" dirty="0"/>
          </a:p>
          <a:p>
            <a:endParaRPr lang="fr-FR" sz="1200" dirty="0" smtClean="0"/>
          </a:p>
          <a:p>
            <a:endParaRPr lang="fr-FR" sz="1200" dirty="0"/>
          </a:p>
        </p:txBody>
      </p:sp>
      <p:sp>
        <p:nvSpPr>
          <p:cNvPr id="5" name="ZoneTexte 4"/>
          <p:cNvSpPr txBox="1"/>
          <p:nvPr/>
        </p:nvSpPr>
        <p:spPr>
          <a:xfrm>
            <a:off x="2183771" y="-480"/>
            <a:ext cx="4467523" cy="27699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c) La République est démocratique</a:t>
            </a:r>
            <a:r>
              <a:rPr lang="fr-FR" sz="1200" b="1" dirty="0" smtClean="0"/>
              <a:t> (Voir partie III et chapitre 2)</a:t>
            </a:r>
            <a:endParaRPr lang="fr-FR" sz="1200" dirty="0"/>
          </a:p>
        </p:txBody>
      </p:sp>
      <p:sp>
        <p:nvSpPr>
          <p:cNvPr id="6" name="ZoneTexte 5"/>
          <p:cNvSpPr txBox="1"/>
          <p:nvPr/>
        </p:nvSpPr>
        <p:spPr>
          <a:xfrm>
            <a:off x="7020272" y="13544"/>
            <a:ext cx="1956818" cy="276999"/>
          </a:xfrm>
          <a:prstGeom prst="rect">
            <a:avLst/>
          </a:prstGeom>
          <a:solidFill>
            <a:schemeClr val="bg1">
              <a:lumMod val="95000"/>
            </a:schemeClr>
          </a:solidFill>
          <a:ln>
            <a:solidFill>
              <a:schemeClr val="tx1"/>
            </a:solidFill>
          </a:ln>
        </p:spPr>
        <p:txBody>
          <a:bodyPr wrap="none" rtlCol="0">
            <a:spAutoFit/>
          </a:bodyPr>
          <a:lstStyle/>
          <a:p>
            <a:r>
              <a:rPr lang="fr-FR" sz="1200" b="1" u="sng" dirty="0"/>
              <a:t>d</a:t>
            </a:r>
            <a:r>
              <a:rPr lang="fr-FR" sz="1200" b="1" u="sng" dirty="0" smtClean="0"/>
              <a:t>) La République est sociale</a:t>
            </a:r>
            <a:endParaRPr lang="fr-FR" sz="1200" u="sng" dirty="0"/>
          </a:p>
        </p:txBody>
      </p:sp>
      <p:sp>
        <p:nvSpPr>
          <p:cNvPr id="7" name="ZoneTexte 6"/>
          <p:cNvSpPr txBox="1"/>
          <p:nvPr/>
        </p:nvSpPr>
        <p:spPr>
          <a:xfrm>
            <a:off x="2183771" y="307917"/>
            <a:ext cx="6910078" cy="120032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Doc. 3 p. 373</a:t>
            </a:r>
            <a:r>
              <a:rPr lang="fr-FR" sz="1200" b="1" dirty="0" smtClean="0"/>
              <a:t> : </a:t>
            </a:r>
            <a:r>
              <a:rPr lang="fr-FR" sz="1200" i="1" dirty="0" smtClean="0"/>
              <a:t>Qu’est-ce que la PMI ?</a:t>
            </a:r>
          </a:p>
          <a:p>
            <a:endParaRPr lang="fr-FR" sz="1200" b="1" i="1" dirty="0"/>
          </a:p>
          <a:p>
            <a:r>
              <a:rPr lang="fr-FR" sz="1200" i="1" dirty="0" smtClean="0"/>
              <a:t>Quelles sont ses activités ?</a:t>
            </a:r>
          </a:p>
          <a:p>
            <a:endParaRPr lang="fr-FR" sz="1200" i="1" dirty="0" smtClean="0"/>
          </a:p>
          <a:p>
            <a:r>
              <a:rPr lang="fr-FR" sz="1200" i="1" dirty="0" smtClean="0"/>
              <a:t>Pourquoi est-elle gratuite ? </a:t>
            </a:r>
          </a:p>
          <a:p>
            <a:endParaRPr lang="fr-FR" sz="1200" dirty="0"/>
          </a:p>
        </p:txBody>
      </p:sp>
      <p:sp>
        <p:nvSpPr>
          <p:cNvPr id="8" name="Text Box 4"/>
          <p:cNvSpPr txBox="1">
            <a:spLocks noChangeArrowheads="1"/>
          </p:cNvSpPr>
          <p:nvPr/>
        </p:nvSpPr>
        <p:spPr bwMode="auto">
          <a:xfrm>
            <a:off x="3516372" y="4762163"/>
            <a:ext cx="5627627" cy="2086013"/>
          </a:xfrm>
          <a:prstGeom prst="rect">
            <a:avLst/>
          </a:prstGeom>
          <a:solidFill>
            <a:srgbClr val="CCCCCC">
              <a:alpha val="0"/>
            </a:srgb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pPr>
            <a:r>
              <a:rPr lang="fr-FR" sz="1200" b="1" u="sng" dirty="0" smtClean="0">
                <a:solidFill>
                  <a:srgbClr val="002060"/>
                </a:solidFill>
                <a:latin typeface="Times New Roman" pitchFamily="18" charset="0"/>
                <a:cs typeface="Arial" pitchFamily="34" charset="0"/>
              </a:rPr>
              <a:t>Résumé fait en classe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fr-FR" sz="1100" b="1" dirty="0">
              <a:solidFill>
                <a:srgbClr val="002060"/>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2196368" y="1571527"/>
            <a:ext cx="2047612"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e) La parité hommes-femmes</a:t>
            </a:r>
            <a:endParaRPr lang="fr-FR" sz="1200" u="sng"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186" y="1539634"/>
            <a:ext cx="3949663" cy="3222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183771" y="1848526"/>
            <a:ext cx="3010566" cy="1107996"/>
          </a:xfrm>
          <a:prstGeom prst="rect">
            <a:avLst/>
          </a:prstGeom>
          <a:noFill/>
        </p:spPr>
        <p:txBody>
          <a:bodyPr wrap="square" rtlCol="0">
            <a:spAutoFit/>
          </a:bodyPr>
          <a:lstStyle/>
          <a:p>
            <a:r>
              <a:rPr lang="fr-FR" sz="1100" i="1" dirty="0" smtClean="0"/>
              <a:t>Est-ce que la parité homme-femme a progressé à l’Assemblée nationale  depuis 1958 ?</a:t>
            </a:r>
          </a:p>
          <a:p>
            <a:endParaRPr lang="fr-FR" sz="1100" i="1" dirty="0"/>
          </a:p>
          <a:p>
            <a:endParaRPr lang="fr-FR" sz="1100" i="1" dirty="0" smtClean="0"/>
          </a:p>
          <a:p>
            <a:r>
              <a:rPr lang="fr-FR" sz="1100" i="1" dirty="0" smtClean="0"/>
              <a:t>Pourquoi peut-on dire qu’il reste du chemin à faire ?</a:t>
            </a:r>
            <a:endParaRPr lang="fr-FR" sz="1100" i="1" dirty="0"/>
          </a:p>
        </p:txBody>
      </p:sp>
      <p:cxnSp>
        <p:nvCxnSpPr>
          <p:cNvPr id="14" name="Connecteur droit avec flèche 13"/>
          <p:cNvCxnSpPr/>
          <p:nvPr/>
        </p:nvCxnSpPr>
        <p:spPr>
          <a:xfrm>
            <a:off x="1187624" y="3645024"/>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860032" y="1639558"/>
            <a:ext cx="334305"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6732240" y="223977"/>
            <a:ext cx="302423" cy="1806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CEA47734-209D-4804-9E22-F7EAA92B8578}" type="slidenum">
              <a:rPr lang="fr-FR" smtClean="0"/>
              <a:t>3</a:t>
            </a:fld>
            <a:endParaRPr lang="fr-FR"/>
          </a:p>
        </p:txBody>
      </p:sp>
    </p:spTree>
    <p:extLst>
      <p:ext uri="{BB962C8B-B14F-4D97-AF65-F5344CB8AC3E}">
        <p14:creationId xmlns:p14="http://schemas.microsoft.com/office/powerpoint/2010/main" val="37120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bg/>
                                          </p:spTgt>
                                        </p:tgtEl>
                                        <p:attrNameLst>
                                          <p:attrName>ppt_y</p:attrName>
                                        </p:attrNameLst>
                                      </p:cBhvr>
                                      <p:tavLst>
                                        <p:tav tm="0">
                                          <p:val>
                                            <p:strVal val="#ppt_y"/>
                                          </p:val>
                                        </p:tav>
                                        <p:tav tm="100000">
                                          <p:val>
                                            <p:strVal val="#ppt_y"/>
                                          </p:val>
                                        </p:tav>
                                      </p:tavLst>
                                    </p:anim>
                                    <p:anim calcmode="lin" valueType="num">
                                      <p:cBhvr>
                                        <p:cTn id="9" dur="500" fill="hold"/>
                                        <p:tgtEl>
                                          <p:spTgt spid="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2" cstate="print">
            <a:extLst>
              <a:ext uri="{28A0092B-C50C-407E-A947-70E740481C1C}">
                <a14:useLocalDpi xmlns:a14="http://schemas.microsoft.com/office/drawing/2010/main" val="0"/>
              </a:ext>
            </a:extLst>
          </a:blip>
          <a:srcRect t="20732"/>
          <a:stretch/>
        </p:blipFill>
        <p:spPr>
          <a:xfrm>
            <a:off x="35735" y="707010"/>
            <a:ext cx="7358691" cy="2587636"/>
          </a:xfrm>
          <a:prstGeom prst="rect">
            <a:avLst/>
          </a:prstGeom>
        </p:spPr>
      </p:pic>
      <p:sp>
        <p:nvSpPr>
          <p:cNvPr id="2" name="Rectangle 1"/>
          <p:cNvSpPr/>
          <p:nvPr/>
        </p:nvSpPr>
        <p:spPr>
          <a:xfrm>
            <a:off x="0" y="12239"/>
            <a:ext cx="2033972" cy="276999"/>
          </a:xfrm>
          <a:prstGeom prst="rect">
            <a:avLst/>
          </a:prstGeom>
          <a:solidFill>
            <a:schemeClr val="bg2"/>
          </a:solidFill>
          <a:ln>
            <a:solidFill>
              <a:schemeClr val="tx1"/>
            </a:solidFill>
          </a:ln>
        </p:spPr>
        <p:txBody>
          <a:bodyPr wrap="square">
            <a:spAutoFit/>
          </a:bodyPr>
          <a:lstStyle/>
          <a:p>
            <a:r>
              <a:rPr lang="fr-FR" sz="1200" dirty="0" smtClean="0"/>
              <a:t>II. </a:t>
            </a:r>
            <a:r>
              <a:rPr lang="fr-FR" sz="1200" b="1" u="sng" dirty="0" smtClean="0"/>
              <a:t>Nationalité et citoyenneté</a:t>
            </a:r>
            <a:endParaRPr lang="fr-FR" sz="1200" b="1" u="sng" dirty="0"/>
          </a:p>
        </p:txBody>
      </p:sp>
      <p:sp>
        <p:nvSpPr>
          <p:cNvPr id="3" name="Rectangle 2"/>
          <p:cNvSpPr/>
          <p:nvPr/>
        </p:nvSpPr>
        <p:spPr>
          <a:xfrm>
            <a:off x="2195736" y="22416"/>
            <a:ext cx="1826590"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La nationalité française</a:t>
            </a:r>
            <a:endParaRPr lang="fr-FR" sz="1200" b="1" u="sng" dirty="0"/>
          </a:p>
        </p:txBody>
      </p:sp>
      <p:sp>
        <p:nvSpPr>
          <p:cNvPr id="4" name="ZoneTexte 3"/>
          <p:cNvSpPr txBox="1"/>
          <p:nvPr/>
        </p:nvSpPr>
        <p:spPr>
          <a:xfrm>
            <a:off x="0" y="312631"/>
            <a:ext cx="7236296" cy="461665"/>
          </a:xfrm>
          <a:prstGeom prst="rect">
            <a:avLst/>
          </a:prstGeom>
          <a:noFill/>
        </p:spPr>
        <p:txBody>
          <a:bodyPr wrap="square" rtlCol="0">
            <a:spAutoFit/>
          </a:bodyPr>
          <a:lstStyle/>
          <a:p>
            <a:r>
              <a:rPr lang="fr-FR" sz="1200" i="1" dirty="0" smtClean="0"/>
              <a:t>Répondez aux questions 1 à 5 p. 379, puis à la dernière question : Expliquez comment on </a:t>
            </a:r>
            <a:r>
              <a:rPr lang="fr-FR" sz="1200" i="1" dirty="0"/>
              <a:t>a</a:t>
            </a:r>
            <a:r>
              <a:rPr lang="fr-FR" sz="1200" i="1" dirty="0" smtClean="0"/>
              <a:t>cquiert la nationalité française ? (sans précisez les droits et les devoirs).</a:t>
            </a:r>
            <a:endParaRPr lang="fr-FR" sz="1200" i="1" dirty="0"/>
          </a:p>
        </p:txBody>
      </p:sp>
      <p:sp>
        <p:nvSpPr>
          <p:cNvPr id="5" name="Rectangle 4"/>
          <p:cNvSpPr/>
          <p:nvPr/>
        </p:nvSpPr>
        <p:spPr>
          <a:xfrm>
            <a:off x="-1691" y="3294646"/>
            <a:ext cx="1885388" cy="276999"/>
          </a:xfrm>
          <a:prstGeom prst="rect">
            <a:avLst/>
          </a:prstGeom>
          <a:solidFill>
            <a:schemeClr val="bg2"/>
          </a:solidFill>
          <a:ln>
            <a:solidFill>
              <a:schemeClr val="tx1"/>
            </a:solidFill>
          </a:ln>
        </p:spPr>
        <p:txBody>
          <a:bodyPr wrap="none">
            <a:spAutoFit/>
          </a:bodyPr>
          <a:lstStyle/>
          <a:p>
            <a:r>
              <a:rPr lang="fr-FR" sz="1200" b="1" dirty="0"/>
              <a:t>2</a:t>
            </a:r>
            <a:r>
              <a:rPr lang="fr-FR" sz="1200" b="1" dirty="0" smtClean="0"/>
              <a:t>) </a:t>
            </a:r>
            <a:r>
              <a:rPr lang="fr-FR" sz="1200" b="1" u="sng" dirty="0" smtClean="0"/>
              <a:t>La citoyenneté française</a:t>
            </a:r>
            <a:endParaRPr lang="fr-FR" sz="1200" b="1" u="sng" dirty="0"/>
          </a:p>
        </p:txBody>
      </p:sp>
      <p:pic>
        <p:nvPicPr>
          <p:cNvPr id="1026" name="Picture 2" descr="nationalité françai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7" t="8533" r="5655"/>
          <a:stretch/>
        </p:blipFill>
        <p:spPr bwMode="auto">
          <a:xfrm>
            <a:off x="58868" y="3592086"/>
            <a:ext cx="2109936" cy="205962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p:cNvSpPr txBox="1"/>
          <p:nvPr/>
        </p:nvSpPr>
        <p:spPr>
          <a:xfrm>
            <a:off x="7452320" y="6794"/>
            <a:ext cx="1691679" cy="3231654"/>
          </a:xfrm>
          <a:prstGeom prst="rect">
            <a:avLst/>
          </a:prstGeom>
          <a:solidFill>
            <a:schemeClr val="bg2">
              <a:lumMod val="90000"/>
            </a:schemeClr>
          </a:solidFill>
          <a:ln>
            <a:solidFill>
              <a:schemeClr val="tx1"/>
            </a:solidFill>
          </a:ln>
        </p:spPr>
        <p:txBody>
          <a:bodyPr wrap="square" rtlCol="0">
            <a:spAutoFit/>
          </a:bodyPr>
          <a:lstStyle/>
          <a:p>
            <a:r>
              <a:rPr lang="fr-FR" sz="1200" u="sng" dirty="0" smtClean="0"/>
              <a:t>Résumé</a:t>
            </a:r>
            <a:r>
              <a:rPr lang="fr-FR" sz="1200" dirty="0" smtClean="0"/>
              <a:t> : D’après la loi </a:t>
            </a:r>
            <a:r>
              <a:rPr lang="fr-FR" sz="1200" dirty="0"/>
              <a:t>de </a:t>
            </a:r>
            <a:r>
              <a:rPr lang="fr-FR" sz="1200" dirty="0" smtClean="0"/>
              <a:t>1998, on peut </a:t>
            </a:r>
            <a:r>
              <a:rPr lang="fr-FR" sz="1200" dirty="0"/>
              <a:t>obtenir la nationalité </a:t>
            </a:r>
            <a:r>
              <a:rPr lang="fr-FR" sz="1200" dirty="0" smtClean="0"/>
              <a:t>française de </a:t>
            </a:r>
            <a:r>
              <a:rPr lang="fr-FR" sz="1200" dirty="0"/>
              <a:t>plusieurs manières </a:t>
            </a:r>
            <a:r>
              <a:rPr lang="fr-FR" sz="1200" dirty="0" smtClean="0"/>
              <a:t>:</a:t>
            </a:r>
          </a:p>
          <a:p>
            <a:pPr marL="171450" indent="-171450">
              <a:buFontTx/>
              <a:buChar char="-"/>
            </a:pPr>
            <a:r>
              <a:rPr lang="fr-FR" sz="1200" dirty="0" smtClean="0"/>
              <a:t>automatiquement à la naissance avec le droit du sang ; </a:t>
            </a:r>
          </a:p>
          <a:p>
            <a:endParaRPr lang="fr-FR" sz="1200" dirty="0" smtClean="0"/>
          </a:p>
          <a:p>
            <a:pPr marL="171450" indent="-171450">
              <a:buFontTx/>
              <a:buChar char="-"/>
            </a:pPr>
            <a:r>
              <a:rPr lang="fr-FR" sz="1200" dirty="0" smtClean="0"/>
              <a:t>par déclaration pour un enfant né en France (droit du sol).</a:t>
            </a:r>
          </a:p>
          <a:p>
            <a:pPr marL="171450" indent="-171450">
              <a:buFontTx/>
              <a:buChar char="-"/>
            </a:pPr>
            <a:endParaRPr lang="fr-FR" sz="1200" dirty="0"/>
          </a:p>
          <a:p>
            <a:pPr marL="171450" indent="-171450">
              <a:buFontTx/>
              <a:buChar char="-"/>
            </a:pPr>
            <a:r>
              <a:rPr lang="fr-FR" sz="1200" dirty="0" smtClean="0"/>
              <a:t>Par déclaration après 4 ans de mariage ; </a:t>
            </a:r>
          </a:p>
          <a:p>
            <a:endParaRPr lang="fr-FR" sz="1200" dirty="0" smtClean="0"/>
          </a:p>
          <a:p>
            <a:pPr marL="171450" indent="-171450">
              <a:buFontTx/>
              <a:buChar char="-"/>
            </a:pPr>
            <a:r>
              <a:rPr lang="fr-FR" sz="1200" dirty="0" smtClean="0"/>
              <a:t>par naturalisation. </a:t>
            </a:r>
          </a:p>
        </p:txBody>
      </p:sp>
      <p:sp>
        <p:nvSpPr>
          <p:cNvPr id="13" name="ZoneTexte 12"/>
          <p:cNvSpPr txBox="1"/>
          <p:nvPr/>
        </p:nvSpPr>
        <p:spPr>
          <a:xfrm>
            <a:off x="0" y="5657671"/>
            <a:ext cx="2269014" cy="1015663"/>
          </a:xfrm>
          <a:prstGeom prst="rect">
            <a:avLst/>
          </a:prstGeom>
          <a:solidFill>
            <a:schemeClr val="bg2">
              <a:lumMod val="90000"/>
            </a:schemeClr>
          </a:solidFill>
          <a:ln>
            <a:solidFill>
              <a:schemeClr val="tx1"/>
            </a:solidFill>
          </a:ln>
        </p:spPr>
        <p:txBody>
          <a:bodyPr wrap="square" rtlCol="0">
            <a:spAutoFit/>
          </a:bodyPr>
          <a:lstStyle/>
          <a:p>
            <a:r>
              <a:rPr lang="fr-FR" sz="1200" dirty="0" smtClean="0"/>
              <a:t>Pour être citoyen français, il faut : </a:t>
            </a:r>
          </a:p>
          <a:p>
            <a:endParaRPr lang="fr-FR" sz="1200" dirty="0"/>
          </a:p>
          <a:p>
            <a:endParaRPr lang="fr-FR" sz="1200" dirty="0"/>
          </a:p>
          <a:p>
            <a:endParaRPr lang="fr-FR" sz="1200" dirty="0" smtClean="0"/>
          </a:p>
          <a:p>
            <a:endParaRPr lang="fr-FR" sz="1200" dirty="0" smtClean="0"/>
          </a:p>
        </p:txBody>
      </p:sp>
      <p:sp>
        <p:nvSpPr>
          <p:cNvPr id="15" name="ZoneTexte 14"/>
          <p:cNvSpPr txBox="1"/>
          <p:nvPr/>
        </p:nvSpPr>
        <p:spPr>
          <a:xfrm>
            <a:off x="2269014" y="3294645"/>
            <a:ext cx="5125413" cy="276999"/>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français, c’est avoir des droits mais aussi des devoirs. </a:t>
            </a:r>
            <a:endParaRPr lang="fr-FR" sz="1200" i="1" dirty="0"/>
          </a:p>
        </p:txBody>
      </p:sp>
      <p:graphicFrame>
        <p:nvGraphicFramePr>
          <p:cNvPr id="16" name="Tableau 15"/>
          <p:cNvGraphicFramePr>
            <a:graphicFrameLocks noGrp="1"/>
          </p:cNvGraphicFramePr>
          <p:nvPr>
            <p:extLst>
              <p:ext uri="{D42A27DB-BD31-4B8C-83A1-F6EECF244321}">
                <p14:modId xmlns:p14="http://schemas.microsoft.com/office/powerpoint/2010/main" val="2916707236"/>
              </p:ext>
            </p:extLst>
          </p:nvPr>
        </p:nvGraphicFramePr>
        <p:xfrm>
          <a:off x="2228880" y="4457827"/>
          <a:ext cx="6915120" cy="2397260"/>
        </p:xfrm>
        <a:graphic>
          <a:graphicData uri="http://schemas.openxmlformats.org/drawingml/2006/table">
            <a:tbl>
              <a:tblPr firstRow="1" bandRow="1">
                <a:tableStyleId>{073A0DAA-6AF3-43AB-8588-CEC1D06C72B9}</a:tableStyleId>
              </a:tblPr>
              <a:tblGrid>
                <a:gridCol w="1728780"/>
                <a:gridCol w="1728780"/>
                <a:gridCol w="1728780"/>
                <a:gridCol w="1728780"/>
              </a:tblGrid>
              <a:tr h="385580">
                <a:tc>
                  <a:txBody>
                    <a:bodyPr/>
                    <a:lstStyle/>
                    <a:p>
                      <a:pPr algn="ctr"/>
                      <a:r>
                        <a:rPr lang="fr-FR" sz="1200" dirty="0" smtClean="0">
                          <a:solidFill>
                            <a:schemeClr val="tx1"/>
                          </a:solidFill>
                        </a:rPr>
                        <a:t>Droits politiques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Droits civils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Droits sociaux</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Devoirs </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421904">
                <a:tc>
                  <a: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17" name="ZoneTexte 16"/>
          <p:cNvSpPr txBox="1"/>
          <p:nvPr/>
        </p:nvSpPr>
        <p:spPr>
          <a:xfrm>
            <a:off x="2168804" y="3592287"/>
            <a:ext cx="6910013" cy="830997"/>
          </a:xfrm>
          <a:prstGeom prst="rect">
            <a:avLst/>
          </a:prstGeom>
          <a:noFill/>
        </p:spPr>
        <p:txBody>
          <a:bodyPr wrap="square" rtlCol="0">
            <a:spAutoFit/>
          </a:bodyPr>
          <a:lstStyle/>
          <a:p>
            <a:pPr lvl="0"/>
            <a:r>
              <a:rPr lang="fr-FR" sz="1200" i="1" dirty="0">
                <a:solidFill>
                  <a:prstClr val="black"/>
                </a:solidFill>
              </a:rPr>
              <a:t>Complétez le tableau </a:t>
            </a:r>
            <a:r>
              <a:rPr lang="fr-FR" sz="1200" i="1" dirty="0" smtClean="0">
                <a:solidFill>
                  <a:prstClr val="black"/>
                </a:solidFill>
              </a:rPr>
              <a:t>ci-dessous en mettant au bon endroit les éléments suivants : d</a:t>
            </a:r>
            <a:r>
              <a:rPr lang="fr-FR" sz="1200" i="1" dirty="0" smtClean="0"/>
              <a:t>roit de vote, payer des impôts, liberté d’expression, respecter les lois, droit à l’instruction, droit de se présenter aux élections, droit à la santé, faire preuve de civisme, liberté de circulation, défendre son pays, droit à la vie privée, droit d’association.</a:t>
            </a:r>
            <a:endParaRPr lang="fr-FR" sz="1200" i="1" dirty="0"/>
          </a:p>
        </p:txBody>
      </p:sp>
      <p:sp>
        <p:nvSpPr>
          <p:cNvPr id="19" name="Espace réservé du numéro de diapositive 18"/>
          <p:cNvSpPr>
            <a:spLocks noGrp="1"/>
          </p:cNvSpPr>
          <p:nvPr>
            <p:ph type="sldNum" sz="quarter" idx="12"/>
          </p:nvPr>
        </p:nvSpPr>
        <p:spPr/>
        <p:txBody>
          <a:bodyPr/>
          <a:lstStyle/>
          <a:p>
            <a:fld id="{CEA47734-209D-4804-9E22-F7EAA92B8578}" type="slidenum">
              <a:rPr lang="fr-FR" smtClean="0"/>
              <a:t>4</a:t>
            </a:fld>
            <a:endParaRPr lang="fr-FR"/>
          </a:p>
        </p:txBody>
      </p:sp>
    </p:spTree>
    <p:extLst>
      <p:ext uri="{BB962C8B-B14F-4D97-AF65-F5344CB8AC3E}">
        <p14:creationId xmlns:p14="http://schemas.microsoft.com/office/powerpoint/2010/main" val="129081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t="20732" b="6927"/>
          <a:stretch/>
        </p:blipFill>
        <p:spPr>
          <a:xfrm>
            <a:off x="15856" y="2738398"/>
            <a:ext cx="9128144" cy="2361503"/>
          </a:xfrm>
          <a:prstGeom prst="rect">
            <a:avLst/>
          </a:prstGeom>
        </p:spPr>
      </p:pic>
      <p:sp>
        <p:nvSpPr>
          <p:cNvPr id="2" name="Rectangle 1"/>
          <p:cNvSpPr/>
          <p:nvPr/>
        </p:nvSpPr>
        <p:spPr>
          <a:xfrm>
            <a:off x="0" y="0"/>
            <a:ext cx="2089803" cy="276999"/>
          </a:xfrm>
          <a:prstGeom prst="rect">
            <a:avLst/>
          </a:prstGeom>
          <a:solidFill>
            <a:schemeClr val="bg2"/>
          </a:solidFill>
          <a:ln>
            <a:solidFill>
              <a:schemeClr val="tx1"/>
            </a:solidFill>
          </a:ln>
        </p:spPr>
        <p:txBody>
          <a:bodyPr wrap="none">
            <a:spAutoFit/>
          </a:bodyPr>
          <a:lstStyle/>
          <a:p>
            <a:r>
              <a:rPr lang="fr-FR" sz="1200" b="1" dirty="0" smtClean="0"/>
              <a:t>3) </a:t>
            </a:r>
            <a:r>
              <a:rPr lang="fr-FR" sz="1200" b="1" u="sng" dirty="0" smtClean="0"/>
              <a:t>La citoyenneté européenne</a:t>
            </a:r>
            <a:endParaRPr lang="fr-FR" sz="1200" b="1" u="sng" dirty="0"/>
          </a:p>
        </p:txBody>
      </p:sp>
      <p:pic>
        <p:nvPicPr>
          <p:cNvPr id="2050" name="Picture 2" descr="citoyens eu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65" t="2240" b="43576"/>
          <a:stretch/>
        </p:blipFill>
        <p:spPr bwMode="auto">
          <a:xfrm>
            <a:off x="15856" y="386499"/>
            <a:ext cx="2179879" cy="1989056"/>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ZoneTexte 3"/>
          <p:cNvSpPr txBox="1"/>
          <p:nvPr/>
        </p:nvSpPr>
        <p:spPr>
          <a:xfrm>
            <a:off x="3635896" y="2461399"/>
            <a:ext cx="2635080" cy="276999"/>
          </a:xfrm>
          <a:prstGeom prst="rect">
            <a:avLst/>
          </a:prstGeom>
          <a:noFill/>
          <a:ln>
            <a:solidFill>
              <a:schemeClr val="tx1"/>
            </a:solidFill>
          </a:ln>
        </p:spPr>
        <p:txBody>
          <a:bodyPr wrap="none" rtlCol="0">
            <a:spAutoFit/>
          </a:bodyPr>
          <a:lstStyle/>
          <a:p>
            <a:r>
              <a:rPr lang="fr-FR" sz="1200" i="1" dirty="0" smtClean="0"/>
              <a:t>Répondez aux questions 1, 2 et 4 p. 381</a:t>
            </a:r>
            <a:endParaRPr lang="fr-FR" sz="1200" i="1" dirty="0"/>
          </a:p>
        </p:txBody>
      </p:sp>
      <p:sp>
        <p:nvSpPr>
          <p:cNvPr id="7" name="ZoneTexte 6"/>
          <p:cNvSpPr txBox="1"/>
          <p:nvPr/>
        </p:nvSpPr>
        <p:spPr>
          <a:xfrm>
            <a:off x="2269013" y="-1"/>
            <a:ext cx="5125413" cy="461665"/>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européen, c’est être citoyen dans un des 27 </a:t>
            </a:r>
            <a:r>
              <a:rPr lang="fr-FR" sz="1200" dirty="0"/>
              <a:t>E</a:t>
            </a:r>
            <a:r>
              <a:rPr lang="fr-FR" sz="1200" dirty="0" smtClean="0"/>
              <a:t>tats de l’Union européenne.</a:t>
            </a:r>
            <a:endParaRPr lang="fr-FR" sz="1200" i="1" dirty="0"/>
          </a:p>
        </p:txBody>
      </p:sp>
      <p:sp>
        <p:nvSpPr>
          <p:cNvPr id="5" name="Rectangle 4"/>
          <p:cNvSpPr/>
          <p:nvPr/>
        </p:nvSpPr>
        <p:spPr>
          <a:xfrm>
            <a:off x="4438991" y="465888"/>
            <a:ext cx="4627020" cy="1938992"/>
          </a:xfrm>
          <a:prstGeom prst="rect">
            <a:avLst/>
          </a:prstGeom>
          <a:solidFill>
            <a:schemeClr val="bg2">
              <a:lumMod val="90000"/>
            </a:schemeClr>
          </a:solidFill>
          <a:ln>
            <a:solidFill>
              <a:schemeClr val="tx1"/>
            </a:solidFill>
          </a:ln>
        </p:spPr>
        <p:txBody>
          <a:bodyPr wrap="square">
            <a:spAutoFit/>
          </a:bodyPr>
          <a:lstStyle/>
          <a:p>
            <a:r>
              <a:rPr lang="fr-FR" sz="1200" dirty="0"/>
              <a:t>Chaque Etat a ses propres règles pour obtenir la nationalité.</a:t>
            </a:r>
          </a:p>
          <a:p>
            <a:r>
              <a:rPr lang="fr-FR" sz="1200" dirty="0"/>
              <a:t>L’Allemagne est plus restrictive que la France car :</a:t>
            </a:r>
          </a:p>
          <a:p>
            <a:endParaRPr lang="fr-FR" sz="1200" dirty="0"/>
          </a:p>
          <a:p>
            <a:endParaRPr lang="fr-FR" sz="1200" dirty="0"/>
          </a:p>
          <a:p>
            <a:endParaRPr lang="fr-FR" sz="1200" dirty="0"/>
          </a:p>
          <a:p>
            <a:r>
              <a:rPr lang="fr-FR" sz="1200" dirty="0"/>
              <a:t>Le Royaume Uni est plus ouvert que la France car :</a:t>
            </a:r>
          </a:p>
          <a:p>
            <a:endParaRPr lang="fr-FR" sz="1200" dirty="0"/>
          </a:p>
          <a:p>
            <a:endParaRPr lang="fr-FR" sz="1200" dirty="0"/>
          </a:p>
          <a:p>
            <a:endParaRPr lang="fr-FR" sz="1200" dirty="0"/>
          </a:p>
          <a:p>
            <a:r>
              <a:rPr lang="fr-FR" sz="1200" dirty="0"/>
              <a:t>Les conditions de naturalisation sont très variées selon les pays.</a:t>
            </a:r>
          </a:p>
        </p:txBody>
      </p:sp>
      <p:sp>
        <p:nvSpPr>
          <p:cNvPr id="9" name="ZoneTexte 8"/>
          <p:cNvSpPr txBox="1"/>
          <p:nvPr/>
        </p:nvSpPr>
        <p:spPr>
          <a:xfrm>
            <a:off x="15856" y="2424783"/>
            <a:ext cx="3528391" cy="276999"/>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européen, c’est avoir de nouveaux droits.</a:t>
            </a:r>
            <a:endParaRPr lang="fr-FR" sz="1200" i="1" dirty="0"/>
          </a:p>
        </p:txBody>
      </p:sp>
      <p:pic>
        <p:nvPicPr>
          <p:cNvPr id="10" name="Picture 2" descr="citoyens eu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65" t="57923"/>
          <a:stretch/>
        </p:blipFill>
        <p:spPr bwMode="auto">
          <a:xfrm>
            <a:off x="2216729" y="465888"/>
            <a:ext cx="2179879" cy="1544616"/>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1" name="Connecteur droit 10"/>
          <p:cNvCxnSpPr/>
          <p:nvPr/>
        </p:nvCxnSpPr>
        <p:spPr>
          <a:xfrm>
            <a:off x="0" y="24048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0" y="5103674"/>
            <a:ext cx="9147880" cy="1754326"/>
          </a:xfrm>
          <a:prstGeom prst="rect">
            <a:avLst/>
          </a:prstGeom>
          <a:solidFill>
            <a:schemeClr val="bg2">
              <a:lumMod val="90000"/>
            </a:schemeClr>
          </a:solidFill>
          <a:ln>
            <a:solidFill>
              <a:schemeClr val="tx1"/>
            </a:solidFill>
          </a:ln>
        </p:spPr>
        <p:txBody>
          <a:bodyPr wrap="square">
            <a:spAutoFit/>
          </a:bodyPr>
          <a:lstStyle/>
          <a:p>
            <a:r>
              <a:rPr lang="fr-FR" sz="1200" u="sng" dirty="0" smtClean="0"/>
              <a:t>Résumé fait en classe</a:t>
            </a:r>
            <a:r>
              <a:rPr lang="fr-FR" sz="1200" dirty="0" smtClean="0"/>
              <a:t> : L’Union </a:t>
            </a:r>
            <a:r>
              <a:rPr lang="fr-FR" sz="1200" dirty="0"/>
              <a:t>Européenne a été créée par la traité de Maastricht de 1992. Cela permet </a:t>
            </a:r>
            <a:r>
              <a:rPr lang="fr-FR" sz="1200" dirty="0" smtClean="0"/>
              <a:t>:</a:t>
            </a:r>
          </a:p>
          <a:p>
            <a:endParaRPr lang="fr-FR" sz="1200" dirty="0" smtClean="0"/>
          </a:p>
          <a:p>
            <a:r>
              <a:rPr lang="fr-FR" sz="1200" dirty="0" smtClean="0"/>
              <a:t>- </a:t>
            </a:r>
          </a:p>
          <a:p>
            <a:endParaRPr lang="fr-FR" sz="1200" dirty="0"/>
          </a:p>
          <a:p>
            <a:r>
              <a:rPr lang="fr-FR" sz="1200" dirty="0" smtClean="0"/>
              <a:t>-</a:t>
            </a:r>
          </a:p>
          <a:p>
            <a:endParaRPr lang="fr-FR" sz="1200" dirty="0"/>
          </a:p>
          <a:p>
            <a:r>
              <a:rPr lang="fr-FR" sz="1200" dirty="0" smtClean="0"/>
              <a:t>-</a:t>
            </a:r>
          </a:p>
          <a:p>
            <a:endParaRPr lang="fr-FR" sz="1200" dirty="0"/>
          </a:p>
          <a:p>
            <a:r>
              <a:rPr lang="fr-FR" sz="1200" dirty="0" smtClean="0"/>
              <a:t>-</a:t>
            </a:r>
          </a:p>
        </p:txBody>
      </p:sp>
      <p:sp>
        <p:nvSpPr>
          <p:cNvPr id="15" name="ZoneTexte 14"/>
          <p:cNvSpPr txBox="1"/>
          <p:nvPr/>
        </p:nvSpPr>
        <p:spPr>
          <a:xfrm>
            <a:off x="2269013" y="2044980"/>
            <a:ext cx="1863844" cy="276999"/>
          </a:xfrm>
          <a:prstGeom prst="rect">
            <a:avLst/>
          </a:prstGeom>
          <a:noFill/>
          <a:ln>
            <a:solidFill>
              <a:schemeClr val="tx1"/>
            </a:solidFill>
          </a:ln>
        </p:spPr>
        <p:txBody>
          <a:bodyPr wrap="none" rtlCol="0">
            <a:spAutoFit/>
          </a:bodyPr>
          <a:lstStyle/>
          <a:p>
            <a:r>
              <a:rPr lang="fr-FR" sz="1200" i="1" dirty="0" smtClean="0"/>
              <a:t>Complétez le cours à droite</a:t>
            </a:r>
            <a:endParaRPr lang="fr-FR" sz="1200" i="1" dirty="0"/>
          </a:p>
        </p:txBody>
      </p:sp>
      <p:cxnSp>
        <p:nvCxnSpPr>
          <p:cNvPr id="16" name="Connecteur droit avec flèche 15"/>
          <p:cNvCxnSpPr/>
          <p:nvPr/>
        </p:nvCxnSpPr>
        <p:spPr>
          <a:xfrm>
            <a:off x="4132704" y="2087523"/>
            <a:ext cx="3062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6"/>
          <p:cNvSpPr>
            <a:spLocks noGrp="1"/>
          </p:cNvSpPr>
          <p:nvPr>
            <p:ph type="sldNum" sz="quarter" idx="12"/>
          </p:nvPr>
        </p:nvSpPr>
        <p:spPr/>
        <p:txBody>
          <a:bodyPr/>
          <a:lstStyle/>
          <a:p>
            <a:fld id="{CEA47734-209D-4804-9E22-F7EAA92B8578}" type="slidenum">
              <a:rPr lang="fr-FR" smtClean="0"/>
              <a:t>5</a:t>
            </a:fld>
            <a:endParaRPr lang="fr-FR"/>
          </a:p>
        </p:txBody>
      </p:sp>
    </p:spTree>
    <p:extLst>
      <p:ext uri="{BB962C8B-B14F-4D97-AF65-F5344CB8AC3E}">
        <p14:creationId xmlns:p14="http://schemas.microsoft.com/office/powerpoint/2010/main" val="335988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 y="6434"/>
            <a:ext cx="1403648" cy="276999"/>
          </a:xfrm>
          <a:prstGeom prst="rect">
            <a:avLst/>
          </a:prstGeom>
          <a:solidFill>
            <a:schemeClr val="bg2"/>
          </a:solidFill>
          <a:ln>
            <a:solidFill>
              <a:schemeClr val="tx1"/>
            </a:solidFill>
          </a:ln>
        </p:spPr>
        <p:txBody>
          <a:bodyPr wrap="square">
            <a:spAutoFit/>
          </a:bodyPr>
          <a:lstStyle/>
          <a:p>
            <a:r>
              <a:rPr lang="fr-FR" sz="1200" dirty="0" smtClean="0"/>
              <a:t>III. </a:t>
            </a:r>
            <a:r>
              <a:rPr lang="fr-FR" sz="1200" b="1" u="sng" dirty="0" smtClean="0"/>
              <a:t>Le droit de vote</a:t>
            </a:r>
            <a:endParaRPr lang="fr-FR" sz="1200" b="1" u="sng" dirty="0"/>
          </a:p>
        </p:txBody>
      </p:sp>
      <p:sp>
        <p:nvSpPr>
          <p:cNvPr id="3" name="Espace réservé du numéro de diapositive 2"/>
          <p:cNvSpPr>
            <a:spLocks noGrp="1"/>
          </p:cNvSpPr>
          <p:nvPr>
            <p:ph type="sldNum" sz="quarter" idx="12"/>
          </p:nvPr>
        </p:nvSpPr>
        <p:spPr/>
        <p:txBody>
          <a:bodyPr/>
          <a:lstStyle/>
          <a:p>
            <a:fld id="{CEA47734-209D-4804-9E22-F7EAA92B8578}" type="slidenum">
              <a:rPr lang="fr-FR" smtClean="0"/>
              <a:t>6</a:t>
            </a:fld>
            <a:endParaRPr lang="fr-FR"/>
          </a:p>
        </p:txBody>
      </p:sp>
      <p:sp>
        <p:nvSpPr>
          <p:cNvPr id="5" name="Rectangle 4"/>
          <p:cNvSpPr/>
          <p:nvPr/>
        </p:nvSpPr>
        <p:spPr>
          <a:xfrm>
            <a:off x="1619672" y="6434"/>
            <a:ext cx="1513748"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Histoire d’un droit</a:t>
            </a:r>
            <a:endParaRPr lang="fr-FR" sz="1200" b="1" u="sng" dirty="0"/>
          </a:p>
        </p:txBody>
      </p:sp>
      <p:sp>
        <p:nvSpPr>
          <p:cNvPr id="6" name="Rectangle 5"/>
          <p:cNvSpPr/>
          <p:nvPr/>
        </p:nvSpPr>
        <p:spPr>
          <a:xfrm>
            <a:off x="1556" y="1700808"/>
            <a:ext cx="1765548" cy="276999"/>
          </a:xfrm>
          <a:prstGeom prst="rect">
            <a:avLst/>
          </a:prstGeom>
          <a:solidFill>
            <a:schemeClr val="bg2"/>
          </a:solidFill>
          <a:ln>
            <a:solidFill>
              <a:schemeClr val="tx1"/>
            </a:solidFill>
          </a:ln>
        </p:spPr>
        <p:txBody>
          <a:bodyPr wrap="none">
            <a:spAutoFit/>
          </a:bodyPr>
          <a:lstStyle/>
          <a:p>
            <a:r>
              <a:rPr lang="fr-FR" sz="1200" b="1" dirty="0"/>
              <a:t>2</a:t>
            </a:r>
            <a:r>
              <a:rPr lang="fr-FR" sz="1200" b="1" dirty="0" smtClean="0"/>
              <a:t>) </a:t>
            </a:r>
            <a:r>
              <a:rPr lang="fr-FR" sz="1200" b="1" u="sng" dirty="0" smtClean="0"/>
              <a:t>Comment ça marche ?</a:t>
            </a:r>
            <a:endParaRPr lang="fr-FR" sz="1200" b="1" u="sng" dirty="0"/>
          </a:p>
        </p:txBody>
      </p:sp>
      <p:sp>
        <p:nvSpPr>
          <p:cNvPr id="7" name="ZoneTexte 6"/>
          <p:cNvSpPr txBox="1"/>
          <p:nvPr/>
        </p:nvSpPr>
        <p:spPr>
          <a:xfrm>
            <a:off x="3133420" y="6434"/>
            <a:ext cx="6010580" cy="461665"/>
          </a:xfrm>
          <a:prstGeom prst="rect">
            <a:avLst/>
          </a:prstGeom>
          <a:noFill/>
        </p:spPr>
        <p:txBody>
          <a:bodyPr wrap="square" rtlCol="0">
            <a:spAutoFit/>
          </a:bodyPr>
          <a:lstStyle/>
          <a:p>
            <a:r>
              <a:rPr lang="fr-FR" sz="1200" i="1" dirty="0" smtClean="0"/>
              <a:t>A l’aide des documents 3 et 4 p. 389, compléter ce tableau des principales étapes d’extension du droit de vote en France.</a:t>
            </a:r>
            <a:endParaRPr lang="fr-FR" sz="1200" i="1" dirty="0"/>
          </a:p>
        </p:txBody>
      </p:sp>
      <p:graphicFrame>
        <p:nvGraphicFramePr>
          <p:cNvPr id="12" name="Tableau 11"/>
          <p:cNvGraphicFramePr>
            <a:graphicFrameLocks noGrp="1"/>
          </p:cNvGraphicFramePr>
          <p:nvPr>
            <p:extLst>
              <p:ext uri="{D42A27DB-BD31-4B8C-83A1-F6EECF244321}">
                <p14:modId xmlns:p14="http://schemas.microsoft.com/office/powerpoint/2010/main" val="3317181123"/>
              </p:ext>
            </p:extLst>
          </p:nvPr>
        </p:nvGraphicFramePr>
        <p:xfrm>
          <a:off x="15704" y="474161"/>
          <a:ext cx="8516736" cy="1193800"/>
        </p:xfrm>
        <a:graphic>
          <a:graphicData uri="http://schemas.openxmlformats.org/drawingml/2006/table">
            <a:tbl>
              <a:tblPr firstRow="1" bandRow="1">
                <a:tableStyleId>{5C22544A-7EE6-4342-B048-85BDC9FD1C3A}</a:tableStyleId>
              </a:tblPr>
              <a:tblGrid>
                <a:gridCol w="1419456"/>
                <a:gridCol w="1419456"/>
                <a:gridCol w="1419456"/>
                <a:gridCol w="1419456"/>
                <a:gridCol w="1419456"/>
                <a:gridCol w="1419456"/>
              </a:tblGrid>
              <a:tr h="370840">
                <a:tc>
                  <a:txBody>
                    <a:bodyPr/>
                    <a:lstStyle/>
                    <a:p>
                      <a:pPr algn="ctr"/>
                      <a:r>
                        <a:rPr lang="fr-FR" sz="1200" b="1" dirty="0" smtClean="0">
                          <a:solidFill>
                            <a:sysClr val="windowText" lastClr="000000"/>
                          </a:solidFill>
                        </a:rPr>
                        <a:t>1789</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b="1" dirty="0" smtClean="0">
                          <a:solidFill>
                            <a:sysClr val="windowText" lastClr="000000"/>
                          </a:solidFill>
                        </a:rPr>
                        <a:t>1791</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b="1" dirty="0" smtClean="0">
                          <a:solidFill>
                            <a:sysClr val="windowText" lastClr="000000"/>
                          </a:solidFill>
                        </a:rPr>
                        <a:t>1848</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b="1" dirty="0" smtClean="0">
                          <a:solidFill>
                            <a:sysClr val="windowText" lastClr="000000"/>
                          </a:solidFill>
                        </a:rPr>
                        <a:t>1944</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b="1" dirty="0" smtClean="0">
                          <a:solidFill>
                            <a:sysClr val="windowText" lastClr="000000"/>
                          </a:solidFill>
                        </a:rPr>
                        <a:t>1974</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b="1" dirty="0" smtClean="0">
                          <a:solidFill>
                            <a:sysClr val="windowText" lastClr="000000"/>
                          </a:solidFill>
                        </a:rPr>
                        <a:t>1992</a:t>
                      </a:r>
                      <a:endParaRPr lang="fr-FR"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70840">
                <a:tc>
                  <a:txBody>
                    <a:bodyPr/>
                    <a:lstStyle/>
                    <a:p>
                      <a:r>
                        <a:rPr lang="fr-FR" sz="1200" dirty="0" smtClean="0">
                          <a:solidFill>
                            <a:sysClr val="windowText" lastClr="000000"/>
                          </a:solidFill>
                        </a:rPr>
                        <a:t>La</a:t>
                      </a:r>
                      <a:r>
                        <a:rPr lang="fr-FR" sz="1200" baseline="0" dirty="0" smtClean="0">
                          <a:solidFill>
                            <a:sysClr val="windowText" lastClr="000000"/>
                          </a:solidFill>
                        </a:rPr>
                        <a:t> s</a:t>
                      </a:r>
                      <a:r>
                        <a:rPr lang="fr-FR" sz="1200" dirty="0" smtClean="0">
                          <a:solidFill>
                            <a:sysClr val="windowText" lastClr="000000"/>
                          </a:solidFill>
                        </a:rPr>
                        <a:t>ouveraineté de la nation remplace la souveraineté royale</a:t>
                      </a:r>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200" dirty="0" smtClean="0">
                        <a:solidFill>
                          <a:sysClr val="windowText" lastClr="000000"/>
                        </a:solidFill>
                      </a:endParaRPr>
                    </a:p>
                    <a:p>
                      <a:endParaRPr lang="fr-FR" sz="1200" dirty="0" smtClean="0">
                        <a:solidFill>
                          <a:sysClr val="windowText" lastClr="000000"/>
                        </a:solidFill>
                      </a:endParaRPr>
                    </a:p>
                    <a:p>
                      <a:endParaRPr lang="fr-FR" sz="1200" dirty="0" smtClean="0">
                        <a:solidFill>
                          <a:sysClr val="windowText" lastClr="000000"/>
                        </a:solidFill>
                      </a:endParaRPr>
                    </a:p>
                    <a:p>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cxnSp>
        <p:nvCxnSpPr>
          <p:cNvPr id="15" name="Connecteur droit 14"/>
          <p:cNvCxnSpPr/>
          <p:nvPr/>
        </p:nvCxnSpPr>
        <p:spPr>
          <a:xfrm>
            <a:off x="8532440" y="468099"/>
            <a:ext cx="512440" cy="656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8532440" y="1124744"/>
            <a:ext cx="51244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444208" y="1733730"/>
            <a:ext cx="2699792" cy="646331"/>
          </a:xfrm>
          <a:prstGeom prst="rect">
            <a:avLst/>
          </a:prstGeom>
          <a:solidFill>
            <a:schemeClr val="bg2">
              <a:lumMod val="90000"/>
            </a:schemeClr>
          </a:solidFill>
          <a:ln>
            <a:solidFill>
              <a:schemeClr val="tx1"/>
            </a:solidFill>
          </a:ln>
        </p:spPr>
        <p:txBody>
          <a:bodyPr wrap="square" rtlCol="0">
            <a:spAutoFit/>
          </a:bodyPr>
          <a:lstStyle/>
          <a:p>
            <a:r>
              <a:rPr lang="fr-FR" sz="1200" u="sng" dirty="0" smtClean="0"/>
              <a:t>Suffrage censitaire </a:t>
            </a:r>
            <a:r>
              <a:rPr lang="fr-FR" sz="1200" dirty="0" smtClean="0"/>
              <a:t>: le vote se fait en fonction de la fortune.</a:t>
            </a:r>
          </a:p>
          <a:p>
            <a:r>
              <a:rPr lang="fr-FR" sz="1200" u="sng" dirty="0" smtClean="0"/>
              <a:t>Suffrage universel </a:t>
            </a:r>
            <a:r>
              <a:rPr lang="fr-FR" sz="1200" dirty="0" smtClean="0"/>
              <a:t>: tout le monde vote.</a:t>
            </a:r>
          </a:p>
        </p:txBody>
      </p:sp>
      <p:sp>
        <p:nvSpPr>
          <p:cNvPr id="30" name="ZoneTexte 29"/>
          <p:cNvSpPr txBox="1"/>
          <p:nvPr/>
        </p:nvSpPr>
        <p:spPr>
          <a:xfrm>
            <a:off x="1767104" y="1700633"/>
            <a:ext cx="2546531" cy="276999"/>
          </a:xfrm>
          <a:prstGeom prst="rect">
            <a:avLst/>
          </a:prstGeom>
          <a:noFill/>
        </p:spPr>
        <p:txBody>
          <a:bodyPr wrap="none" rtlCol="0">
            <a:spAutoFit/>
          </a:bodyPr>
          <a:lstStyle/>
          <a:p>
            <a:r>
              <a:rPr lang="fr-FR" sz="1200" dirty="0" smtClean="0"/>
              <a:t>Texte 2 p. 388, art.3 de la constitution</a:t>
            </a:r>
            <a:endParaRPr lang="fr-FR" sz="1200" dirty="0"/>
          </a:p>
        </p:txBody>
      </p:sp>
      <p:sp>
        <p:nvSpPr>
          <p:cNvPr id="32" name="ZoneTexte 31"/>
          <p:cNvSpPr txBox="1"/>
          <p:nvPr/>
        </p:nvSpPr>
        <p:spPr>
          <a:xfrm>
            <a:off x="-10" y="1981978"/>
            <a:ext cx="6444218" cy="1200329"/>
          </a:xfrm>
          <a:prstGeom prst="rect">
            <a:avLst/>
          </a:prstGeom>
          <a:noFill/>
          <a:ln>
            <a:solidFill>
              <a:schemeClr val="tx1"/>
            </a:solidFill>
          </a:ln>
        </p:spPr>
        <p:txBody>
          <a:bodyPr wrap="square" rtlCol="0">
            <a:spAutoFit/>
          </a:bodyPr>
          <a:lstStyle/>
          <a:p>
            <a:r>
              <a:rPr lang="fr-FR" sz="1200" i="1" dirty="0" smtClean="0"/>
              <a:t>Quelles sont les conditions pour être électeur ?</a:t>
            </a:r>
          </a:p>
          <a:p>
            <a:endParaRPr lang="fr-FR" sz="1200" i="1" dirty="0"/>
          </a:p>
          <a:p>
            <a:endParaRPr lang="fr-FR" sz="1200" i="1" dirty="0" smtClean="0"/>
          </a:p>
          <a:p>
            <a:r>
              <a:rPr lang="fr-FR" sz="1200" i="1" dirty="0" smtClean="0"/>
              <a:t>Pourquoi le suffrage doit-il être égal et secret ?</a:t>
            </a:r>
          </a:p>
          <a:p>
            <a:endParaRPr lang="fr-FR" sz="1200" dirty="0"/>
          </a:p>
          <a:p>
            <a:endParaRPr lang="fr-FR" sz="1200" dirty="0"/>
          </a:p>
        </p:txBody>
      </p:sp>
      <p:sp>
        <p:nvSpPr>
          <p:cNvPr id="10" name="ZoneTexte 9"/>
          <p:cNvSpPr txBox="1"/>
          <p:nvPr/>
        </p:nvSpPr>
        <p:spPr>
          <a:xfrm>
            <a:off x="1556" y="3464789"/>
            <a:ext cx="1403648" cy="1077218"/>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smtClean="0"/>
          </a:p>
          <a:p>
            <a:endParaRPr lang="fr-FR" sz="1600" dirty="0"/>
          </a:p>
        </p:txBody>
      </p:sp>
      <p:sp>
        <p:nvSpPr>
          <p:cNvPr id="19" name="ZoneTexte 18"/>
          <p:cNvSpPr txBox="1"/>
          <p:nvPr/>
        </p:nvSpPr>
        <p:spPr>
          <a:xfrm>
            <a:off x="1814102" y="3329822"/>
            <a:ext cx="1354187" cy="1077218"/>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smtClean="0"/>
          </a:p>
          <a:p>
            <a:endParaRPr lang="fr-FR" sz="1600" dirty="0"/>
          </a:p>
        </p:txBody>
      </p:sp>
      <p:sp>
        <p:nvSpPr>
          <p:cNvPr id="20" name="ZoneTexte 19"/>
          <p:cNvSpPr txBox="1"/>
          <p:nvPr/>
        </p:nvSpPr>
        <p:spPr>
          <a:xfrm>
            <a:off x="3513983" y="3377895"/>
            <a:ext cx="1107044" cy="1077218"/>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smtClean="0"/>
          </a:p>
          <a:p>
            <a:endParaRPr lang="fr-FR" sz="1600" dirty="0"/>
          </a:p>
        </p:txBody>
      </p:sp>
      <p:sp>
        <p:nvSpPr>
          <p:cNvPr id="21" name="ZoneTexte 20"/>
          <p:cNvSpPr txBox="1"/>
          <p:nvPr/>
        </p:nvSpPr>
        <p:spPr>
          <a:xfrm>
            <a:off x="5052359" y="3300951"/>
            <a:ext cx="1211335" cy="1077218"/>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smtClean="0"/>
          </a:p>
          <a:p>
            <a:endParaRPr lang="fr-FR" sz="1600" dirty="0"/>
          </a:p>
        </p:txBody>
      </p:sp>
      <p:sp>
        <p:nvSpPr>
          <p:cNvPr id="22" name="ZoneTexte 21"/>
          <p:cNvSpPr txBox="1"/>
          <p:nvPr/>
        </p:nvSpPr>
        <p:spPr>
          <a:xfrm>
            <a:off x="6543433" y="3624117"/>
            <a:ext cx="1107044" cy="830997"/>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a:p>
        </p:txBody>
      </p:sp>
      <p:sp>
        <p:nvSpPr>
          <p:cNvPr id="23" name="ZoneTexte 22"/>
          <p:cNvSpPr txBox="1"/>
          <p:nvPr/>
        </p:nvSpPr>
        <p:spPr>
          <a:xfrm>
            <a:off x="8036956" y="3566639"/>
            <a:ext cx="1107044" cy="830997"/>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a:p>
        </p:txBody>
      </p:sp>
      <p:sp>
        <p:nvSpPr>
          <p:cNvPr id="24" name="ZoneTexte 23"/>
          <p:cNvSpPr txBox="1"/>
          <p:nvPr/>
        </p:nvSpPr>
        <p:spPr>
          <a:xfrm>
            <a:off x="6543433" y="2489030"/>
            <a:ext cx="2349047" cy="830997"/>
          </a:xfrm>
          <a:prstGeom prst="rect">
            <a:avLst/>
          </a:prstGeom>
          <a:solidFill>
            <a:schemeClr val="bg2">
              <a:lumMod val="90000"/>
            </a:schemeClr>
          </a:solidFill>
          <a:ln>
            <a:solidFill>
              <a:schemeClr val="tx1"/>
            </a:solidFill>
          </a:ln>
        </p:spPr>
        <p:txBody>
          <a:bodyPr wrap="square" rtlCol="0">
            <a:spAutoFit/>
          </a:bodyPr>
          <a:lstStyle/>
          <a:p>
            <a:endParaRPr lang="fr-FR" sz="1600" dirty="0" smtClean="0"/>
          </a:p>
          <a:p>
            <a:endParaRPr lang="fr-FR" sz="1600" dirty="0"/>
          </a:p>
          <a:p>
            <a:endParaRPr lang="fr-FR" sz="1600" dirty="0"/>
          </a:p>
        </p:txBody>
      </p:sp>
      <p:sp>
        <p:nvSpPr>
          <p:cNvPr id="11" name="ZoneTexte 10"/>
          <p:cNvSpPr txBox="1"/>
          <p:nvPr/>
        </p:nvSpPr>
        <p:spPr>
          <a:xfrm>
            <a:off x="1556" y="3182307"/>
            <a:ext cx="1780424"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Le parcours de l’électeur:</a:t>
            </a:r>
            <a:endParaRPr lang="fr-FR" sz="1200" b="1" u="sng" dirty="0"/>
          </a:p>
        </p:txBody>
      </p:sp>
      <p:sp>
        <p:nvSpPr>
          <p:cNvPr id="13" name="ZoneTexte 12"/>
          <p:cNvSpPr txBox="1"/>
          <p:nvPr/>
        </p:nvSpPr>
        <p:spPr>
          <a:xfrm>
            <a:off x="-29160" y="5288340"/>
            <a:ext cx="9173160" cy="1569660"/>
          </a:xfrm>
          <a:prstGeom prst="rect">
            <a:avLst/>
          </a:prstGeom>
          <a:noFill/>
          <a:ln>
            <a:solidFill>
              <a:schemeClr val="tx1"/>
            </a:solidFill>
          </a:ln>
        </p:spPr>
        <p:txBody>
          <a:bodyPr wrap="square" rtlCol="0">
            <a:spAutoFit/>
          </a:bodyPr>
          <a:lstStyle/>
          <a:p>
            <a:r>
              <a:rPr lang="fr-FR" sz="1200" dirty="0" smtClean="0"/>
              <a:t>		</a:t>
            </a:r>
            <a:r>
              <a:rPr lang="fr-FR" sz="1200" u="sng" dirty="0" smtClean="0"/>
              <a:t>Texte 1 p. 390 </a:t>
            </a:r>
            <a:r>
              <a:rPr lang="fr-FR" sz="1200" dirty="0" smtClean="0"/>
              <a:t>: </a:t>
            </a:r>
          </a:p>
          <a:p>
            <a:endParaRPr lang="fr-FR" sz="1200" dirty="0" smtClean="0"/>
          </a:p>
          <a:p>
            <a:r>
              <a:rPr lang="fr-FR" sz="1200" i="1" dirty="0" smtClean="0"/>
              <a:t>Quelle fraude a eu lieu lors de cette élection ?</a:t>
            </a:r>
          </a:p>
          <a:p>
            <a:endParaRPr lang="fr-FR" sz="1200" i="1" dirty="0" smtClean="0"/>
          </a:p>
          <a:p>
            <a:r>
              <a:rPr lang="fr-FR" sz="1200" i="1" dirty="0" smtClean="0"/>
              <a:t>Quelle est la conséquence pour l’élection ?</a:t>
            </a:r>
          </a:p>
          <a:p>
            <a:endParaRPr lang="fr-FR" sz="1200" i="1" dirty="0" smtClean="0"/>
          </a:p>
          <a:p>
            <a:r>
              <a:rPr lang="fr-FR" sz="1200" i="1" dirty="0" smtClean="0"/>
              <a:t>Quelle est la condamnation du fraudeur ?</a:t>
            </a:r>
          </a:p>
          <a:p>
            <a:endParaRPr lang="fr-FR" sz="1200" i="1" dirty="0"/>
          </a:p>
        </p:txBody>
      </p:sp>
      <p:sp>
        <p:nvSpPr>
          <p:cNvPr id="14" name="ZoneTexte 13"/>
          <p:cNvSpPr txBox="1"/>
          <p:nvPr/>
        </p:nvSpPr>
        <p:spPr>
          <a:xfrm>
            <a:off x="-29160" y="5288339"/>
            <a:ext cx="1877502"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Perdre ses droits civiques :</a:t>
            </a:r>
            <a:endParaRPr lang="fr-FR" sz="1200" b="1" u="sng" dirty="0"/>
          </a:p>
        </p:txBody>
      </p:sp>
      <p:cxnSp>
        <p:nvCxnSpPr>
          <p:cNvPr id="17" name="Connecteur droit avec flèche 16"/>
          <p:cNvCxnSpPr>
            <a:endCxn id="19" idx="1"/>
          </p:cNvCxnSpPr>
          <p:nvPr/>
        </p:nvCxnSpPr>
        <p:spPr>
          <a:xfrm flipV="1">
            <a:off x="1405204" y="3868431"/>
            <a:ext cx="408898" cy="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endCxn id="20" idx="1"/>
          </p:cNvCxnSpPr>
          <p:nvPr/>
        </p:nvCxnSpPr>
        <p:spPr>
          <a:xfrm>
            <a:off x="3168289" y="3793396"/>
            <a:ext cx="345694" cy="12310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4627677" y="3793393"/>
            <a:ext cx="424682" cy="24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22" idx="1"/>
          </p:cNvCxnSpPr>
          <p:nvPr/>
        </p:nvCxnSpPr>
        <p:spPr>
          <a:xfrm>
            <a:off x="6281144" y="3916507"/>
            <a:ext cx="262289" cy="12310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8334415" y="3320806"/>
            <a:ext cx="0" cy="23110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3" idx="1"/>
          </p:cNvCxnSpPr>
          <p:nvPr/>
        </p:nvCxnSpPr>
        <p:spPr>
          <a:xfrm flipV="1">
            <a:off x="7635501" y="3982138"/>
            <a:ext cx="401455" cy="269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556" y="4542007"/>
            <a:ext cx="9142445" cy="646331"/>
          </a:xfrm>
          <a:prstGeom prst="rect">
            <a:avLst/>
          </a:prstGeom>
          <a:noFill/>
        </p:spPr>
        <p:txBody>
          <a:bodyPr wrap="square" rtlCol="0">
            <a:spAutoFit/>
          </a:bodyPr>
          <a:lstStyle/>
          <a:p>
            <a:r>
              <a:rPr lang="fr-FR" sz="1200" i="1" dirty="0" smtClean="0"/>
              <a:t>Compléter les cases sur le parcours de l’électeur dans le bon ordre à l’aide du doc. 3 p. 391 et des textes suivants : Inscription </a:t>
            </a:r>
            <a:r>
              <a:rPr lang="fr-FR" sz="1200" i="1" dirty="0"/>
              <a:t>sur les listes </a:t>
            </a:r>
            <a:r>
              <a:rPr lang="fr-FR" sz="1200" i="1" dirty="0" smtClean="0"/>
              <a:t>électorales ; </a:t>
            </a:r>
            <a:r>
              <a:rPr lang="fr-FR" sz="1200" i="1" dirty="0"/>
              <a:t>Vérification de l’identité et de la carte </a:t>
            </a:r>
            <a:r>
              <a:rPr lang="fr-FR" sz="1200" i="1" dirty="0" smtClean="0"/>
              <a:t>électorale ; </a:t>
            </a:r>
            <a:r>
              <a:rPr lang="fr-FR" sz="1200" i="1" dirty="0"/>
              <a:t>L’électeur prend les </a:t>
            </a:r>
            <a:r>
              <a:rPr lang="fr-FR" sz="1200" i="1" dirty="0" smtClean="0"/>
              <a:t>bulletins ; </a:t>
            </a:r>
            <a:r>
              <a:rPr lang="fr-FR" sz="1200" i="1" dirty="0"/>
              <a:t>Isoloir : bulletin dans </a:t>
            </a:r>
            <a:r>
              <a:rPr lang="fr-FR" sz="1200" i="1" dirty="0" smtClean="0"/>
              <a:t>l’enveloppe ; </a:t>
            </a:r>
            <a:r>
              <a:rPr lang="fr-FR" sz="1200" i="1" dirty="0"/>
              <a:t>Bulletin dans </a:t>
            </a:r>
            <a:r>
              <a:rPr lang="fr-FR" sz="1200" i="1" dirty="0" smtClean="0"/>
              <a:t>l’urne ; </a:t>
            </a:r>
            <a:r>
              <a:rPr lang="fr-FR" sz="1200" i="1" dirty="0"/>
              <a:t>Signature de </a:t>
            </a:r>
            <a:r>
              <a:rPr lang="fr-FR" sz="1200" i="1" dirty="0" smtClean="0"/>
              <a:t>l’électeur ; </a:t>
            </a:r>
            <a:r>
              <a:rPr lang="fr-FR" sz="1200" i="1" dirty="0"/>
              <a:t>Dépouillement (comptage des votes) et résultat</a:t>
            </a:r>
            <a:r>
              <a:rPr lang="fr-FR" sz="1200" i="1" dirty="0" smtClean="0"/>
              <a:t>.</a:t>
            </a:r>
            <a:endParaRPr lang="fr-FR" sz="1200" i="1" dirty="0"/>
          </a:p>
        </p:txBody>
      </p:sp>
    </p:spTree>
    <p:extLst>
      <p:ext uri="{BB962C8B-B14F-4D97-AF65-F5344CB8AC3E}">
        <p14:creationId xmlns:p14="http://schemas.microsoft.com/office/powerpoint/2010/main" val="38511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2" cstate="print">
            <a:extLst>
              <a:ext uri="{28A0092B-C50C-407E-A947-70E740481C1C}">
                <a14:useLocalDpi xmlns:a14="http://schemas.microsoft.com/office/drawing/2010/main" val="0"/>
              </a:ext>
            </a:extLst>
          </a:blip>
          <a:srcRect l="11410" b="19253"/>
          <a:stretch/>
        </p:blipFill>
        <p:spPr>
          <a:xfrm>
            <a:off x="3635896" y="3388853"/>
            <a:ext cx="5459848" cy="2635897"/>
          </a:xfrm>
          <a:prstGeom prst="rect">
            <a:avLst/>
          </a:prstGeom>
        </p:spPr>
      </p:pic>
      <p:sp>
        <p:nvSpPr>
          <p:cNvPr id="3" name="Espace réservé du numéro de diapositive 2"/>
          <p:cNvSpPr>
            <a:spLocks noGrp="1"/>
          </p:cNvSpPr>
          <p:nvPr>
            <p:ph type="sldNum" sz="quarter" idx="12"/>
          </p:nvPr>
        </p:nvSpPr>
        <p:spPr/>
        <p:txBody>
          <a:bodyPr/>
          <a:lstStyle/>
          <a:p>
            <a:fld id="{CEA47734-209D-4804-9E22-F7EAA92B8578}" type="slidenum">
              <a:rPr lang="fr-FR" smtClean="0"/>
              <a:t>7</a:t>
            </a:fld>
            <a:endParaRPr lang="fr-FR"/>
          </a:p>
        </p:txBody>
      </p:sp>
      <p:sp>
        <p:nvSpPr>
          <p:cNvPr id="8" name="Rectangle 7"/>
          <p:cNvSpPr/>
          <p:nvPr/>
        </p:nvSpPr>
        <p:spPr>
          <a:xfrm>
            <a:off x="-2504" y="2927188"/>
            <a:ext cx="1574598" cy="276999"/>
          </a:xfrm>
          <a:prstGeom prst="rect">
            <a:avLst/>
          </a:prstGeom>
          <a:solidFill>
            <a:schemeClr val="bg2"/>
          </a:solidFill>
          <a:ln>
            <a:solidFill>
              <a:schemeClr val="tx1"/>
            </a:solidFill>
          </a:ln>
        </p:spPr>
        <p:txBody>
          <a:bodyPr wrap="none">
            <a:spAutoFit/>
          </a:bodyPr>
          <a:lstStyle/>
          <a:p>
            <a:r>
              <a:rPr lang="fr-FR" sz="1200" b="1" dirty="0"/>
              <a:t>3</a:t>
            </a:r>
            <a:r>
              <a:rPr lang="fr-FR" sz="1200" b="1" dirty="0" smtClean="0"/>
              <a:t>) </a:t>
            </a:r>
            <a:r>
              <a:rPr lang="fr-FR" sz="1200" b="1" u="sng" dirty="0" smtClean="0"/>
              <a:t>Le vote en débats ?</a:t>
            </a:r>
            <a:endParaRPr lang="fr-FR" sz="1200" b="1" u="sng" dirty="0"/>
          </a:p>
        </p:txBody>
      </p:sp>
      <p:sp>
        <p:nvSpPr>
          <p:cNvPr id="33" name="ZoneTexte 32"/>
          <p:cNvSpPr txBox="1"/>
          <p:nvPr/>
        </p:nvSpPr>
        <p:spPr>
          <a:xfrm>
            <a:off x="0" y="6549"/>
            <a:ext cx="1727076" cy="276999"/>
          </a:xfrm>
          <a:prstGeom prst="rect">
            <a:avLst/>
          </a:prstGeom>
          <a:noFill/>
          <a:ln>
            <a:solidFill>
              <a:schemeClr val="tx1"/>
            </a:solidFill>
          </a:ln>
        </p:spPr>
        <p:txBody>
          <a:bodyPr wrap="none" rtlCol="0">
            <a:spAutoFit/>
          </a:bodyPr>
          <a:lstStyle/>
          <a:p>
            <a:r>
              <a:rPr lang="fr-FR" sz="1200" b="1" dirty="0" smtClean="0"/>
              <a:t>Les différentes élections</a:t>
            </a:r>
            <a:endParaRPr lang="fr-FR" sz="1200" b="1" dirty="0"/>
          </a:p>
        </p:txBody>
      </p:sp>
      <p:sp>
        <p:nvSpPr>
          <p:cNvPr id="34" name="ZoneTexte 33"/>
          <p:cNvSpPr txBox="1"/>
          <p:nvPr/>
        </p:nvSpPr>
        <p:spPr>
          <a:xfrm>
            <a:off x="1944823" y="38596"/>
            <a:ext cx="1016625" cy="276999"/>
          </a:xfrm>
          <a:prstGeom prst="rect">
            <a:avLst/>
          </a:prstGeom>
          <a:noFill/>
          <a:ln>
            <a:solidFill>
              <a:schemeClr val="tx1"/>
            </a:solidFill>
          </a:ln>
        </p:spPr>
        <p:txBody>
          <a:bodyPr wrap="none" rtlCol="0">
            <a:spAutoFit/>
          </a:bodyPr>
          <a:lstStyle/>
          <a:p>
            <a:r>
              <a:rPr lang="fr-FR" sz="1200" b="1" u="sng" dirty="0" smtClean="0"/>
              <a:t>Doc. 2 p. 393</a:t>
            </a:r>
            <a:endParaRPr lang="fr-FR"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135" y="1871266"/>
            <a:ext cx="6560179"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987824" y="-11561"/>
            <a:ext cx="6133586" cy="461665"/>
          </a:xfrm>
          <a:prstGeom prst="rect">
            <a:avLst/>
          </a:prstGeom>
          <a:noFill/>
        </p:spPr>
        <p:txBody>
          <a:bodyPr wrap="square" rtlCol="0">
            <a:spAutoFit/>
          </a:bodyPr>
          <a:lstStyle/>
          <a:p>
            <a:r>
              <a:rPr lang="fr-FR" sz="1200" i="1" dirty="0" smtClean="0"/>
              <a:t>Observe ce schéma des différentes élections en France, puis complète les trous de la leçon avec les bons mots.</a:t>
            </a:r>
            <a:endParaRPr lang="fr-FR" sz="1200" i="1" dirty="0"/>
          </a:p>
        </p:txBody>
      </p:sp>
      <p:sp>
        <p:nvSpPr>
          <p:cNvPr id="5" name="ZoneTexte 4"/>
          <p:cNvSpPr txBox="1"/>
          <p:nvPr/>
        </p:nvSpPr>
        <p:spPr>
          <a:xfrm>
            <a:off x="1" y="441749"/>
            <a:ext cx="9139884" cy="1384995"/>
          </a:xfrm>
          <a:prstGeom prst="rect">
            <a:avLst/>
          </a:prstGeom>
          <a:solidFill>
            <a:schemeClr val="bg2">
              <a:lumMod val="90000"/>
            </a:schemeClr>
          </a:solidFill>
          <a:ln>
            <a:solidFill>
              <a:schemeClr val="tx1"/>
            </a:solidFill>
          </a:ln>
        </p:spPr>
        <p:txBody>
          <a:bodyPr wrap="square" rtlCol="0">
            <a:spAutoFit/>
          </a:bodyPr>
          <a:lstStyle/>
          <a:p>
            <a:r>
              <a:rPr lang="fr-FR" sz="1200" dirty="0" smtClean="0"/>
              <a:t>	Pour chaque élection, il y a des règles qui s’appliquent. Le suffrage (vote) est la plupart du temps direct, comme pour l’élection du 			et de l’                                                         	. Quand il est indirect, les électeurs n’élisent pas directement leurs représentants comme pour les 			ou le 		.</a:t>
            </a:r>
          </a:p>
          <a:p>
            <a:r>
              <a:rPr lang="fr-FR" sz="1200" dirty="0" smtClean="0"/>
              <a:t>	Les électeurs peuvent voter pour un seul candidat en 2 tours, c’est le scrutin majoritaire. C’est le cas pour l’élection du 				et des 				.</a:t>
            </a:r>
          </a:p>
          <a:p>
            <a:r>
              <a:rPr lang="fr-FR" sz="1200" dirty="0" smtClean="0"/>
              <a:t>Les électeurs votent pour une liste de candidats pour les élections 				et les élections 				.</a:t>
            </a:r>
          </a:p>
        </p:txBody>
      </p:sp>
      <p:sp>
        <p:nvSpPr>
          <p:cNvPr id="6" name="ZoneTexte 5"/>
          <p:cNvSpPr txBox="1"/>
          <p:nvPr/>
        </p:nvSpPr>
        <p:spPr>
          <a:xfrm>
            <a:off x="570119" y="1850340"/>
            <a:ext cx="1883016" cy="276999"/>
          </a:xfrm>
          <a:prstGeom prst="rect">
            <a:avLst/>
          </a:prstGeom>
          <a:solidFill>
            <a:schemeClr val="bg2">
              <a:lumMod val="90000"/>
            </a:schemeClr>
          </a:solidFill>
          <a:ln>
            <a:solidFill>
              <a:schemeClr val="tx1"/>
            </a:solidFill>
          </a:ln>
        </p:spPr>
        <p:txBody>
          <a:bodyPr wrap="none" rtlCol="0">
            <a:spAutoFit/>
          </a:bodyPr>
          <a:lstStyle/>
          <a:p>
            <a:r>
              <a:rPr lang="fr-FR" sz="1200" dirty="0" smtClean="0"/>
              <a:t>Des définitions pour t’aider</a:t>
            </a:r>
            <a:endParaRPr lang="fr-FR" sz="1200" dirty="0"/>
          </a:p>
        </p:txBody>
      </p:sp>
      <p:sp>
        <p:nvSpPr>
          <p:cNvPr id="7" name="ZoneTexte 6"/>
          <p:cNvSpPr txBox="1"/>
          <p:nvPr/>
        </p:nvSpPr>
        <p:spPr>
          <a:xfrm>
            <a:off x="1572094" y="2927188"/>
            <a:ext cx="7525071" cy="461665"/>
          </a:xfrm>
          <a:prstGeom prst="rect">
            <a:avLst/>
          </a:prstGeom>
          <a:solidFill>
            <a:schemeClr val="bg2">
              <a:lumMod val="90000"/>
            </a:schemeClr>
          </a:solidFill>
          <a:ln>
            <a:solidFill>
              <a:schemeClr val="tx1"/>
            </a:solidFill>
          </a:ln>
        </p:spPr>
        <p:txBody>
          <a:bodyPr wrap="square" rtlCol="0">
            <a:spAutoFit/>
          </a:bodyPr>
          <a:lstStyle/>
          <a:p>
            <a:r>
              <a:rPr lang="fr-FR" sz="1200" dirty="0" smtClean="0"/>
              <a:t>Certains sujets liés au vote sont débattus aujourd’hui. Faut-il accorder le droit de vote aux étrangers pour les élections municipales. Pour lutter contre l’abstention, faut-il rendre le vote obligatoire ?</a:t>
            </a:r>
            <a:endParaRPr lang="fr-FR" sz="1200" dirty="0"/>
          </a:p>
        </p:txBody>
      </p:sp>
      <p:sp>
        <p:nvSpPr>
          <p:cNvPr id="10" name="ZoneTexte 9"/>
          <p:cNvSpPr txBox="1"/>
          <p:nvPr/>
        </p:nvSpPr>
        <p:spPr>
          <a:xfrm>
            <a:off x="-2504" y="2142358"/>
            <a:ext cx="2455639" cy="784830"/>
          </a:xfrm>
          <a:prstGeom prst="rect">
            <a:avLst/>
          </a:prstGeom>
          <a:solidFill>
            <a:schemeClr val="bg2">
              <a:lumMod val="90000"/>
            </a:schemeClr>
          </a:solidFill>
          <a:ln>
            <a:solidFill>
              <a:schemeClr val="tx1"/>
            </a:solidFill>
          </a:ln>
        </p:spPr>
        <p:txBody>
          <a:bodyPr wrap="square" rtlCol="0">
            <a:spAutoFit/>
          </a:bodyPr>
          <a:lstStyle/>
          <a:p>
            <a:r>
              <a:rPr lang="fr-FR" sz="1100" u="sng" dirty="0" smtClean="0"/>
              <a:t>Abstention</a:t>
            </a:r>
            <a:r>
              <a:rPr lang="fr-FR" sz="1100" dirty="0" smtClean="0"/>
              <a:t> : fait de ne pas voter à une élection</a:t>
            </a:r>
          </a:p>
          <a:p>
            <a:r>
              <a:rPr lang="fr-FR" sz="1100" u="sng" dirty="0" smtClean="0"/>
              <a:t>Vote blanc </a:t>
            </a:r>
            <a:r>
              <a:rPr lang="fr-FR" sz="1100" dirty="0" smtClean="0"/>
              <a:t>: vote avec une enveloppe vide.</a:t>
            </a:r>
            <a:endParaRPr lang="fr-FR" sz="1100" dirty="0"/>
          </a:p>
        </p:txBody>
      </p:sp>
      <p:pic>
        <p:nvPicPr>
          <p:cNvPr id="14" name="Picture 2" descr="D:\COURS\3ème 2012-2013\Education civique\Partie 1 La République et la citoyenneté\Mes cours\résultats élections0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626" r="10235" b="10622"/>
          <a:stretch/>
        </p:blipFill>
        <p:spPr bwMode="auto">
          <a:xfrm rot="10800000">
            <a:off x="1" y="3388496"/>
            <a:ext cx="3638400" cy="3026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 y="6604084"/>
            <a:ext cx="1332416" cy="253916"/>
          </a:xfrm>
          <a:prstGeom prst="rect">
            <a:avLst/>
          </a:prstGeom>
          <a:noFill/>
        </p:spPr>
        <p:txBody>
          <a:bodyPr wrap="none" rtlCol="0">
            <a:spAutoFit/>
          </a:bodyPr>
          <a:lstStyle/>
          <a:p>
            <a:r>
              <a:rPr lang="fr-FR" sz="1050" u="sng" dirty="0" smtClean="0"/>
              <a:t>Source</a:t>
            </a:r>
            <a:r>
              <a:rPr lang="fr-FR" sz="1050" dirty="0" smtClean="0"/>
              <a:t> : Hâtier, 2012</a:t>
            </a:r>
            <a:endParaRPr lang="fr-FR" sz="1050" dirty="0"/>
          </a:p>
        </p:txBody>
      </p:sp>
      <p:sp>
        <p:nvSpPr>
          <p:cNvPr id="12" name="ZoneTexte 11"/>
          <p:cNvSpPr txBox="1"/>
          <p:nvPr/>
        </p:nvSpPr>
        <p:spPr>
          <a:xfrm>
            <a:off x="3635896" y="3388496"/>
            <a:ext cx="5485514" cy="2677656"/>
          </a:xfrm>
          <a:prstGeom prst="rect">
            <a:avLst/>
          </a:prstGeom>
          <a:noFill/>
          <a:ln>
            <a:solidFill>
              <a:schemeClr val="tx1"/>
            </a:solidFill>
          </a:ln>
        </p:spPr>
        <p:txBody>
          <a:bodyPr wrap="square" rtlCol="0">
            <a:spAutoFit/>
          </a:bodyPr>
          <a:lstStyle/>
          <a:p>
            <a:r>
              <a:rPr lang="fr-FR" sz="1200" dirty="0" smtClean="0"/>
              <a:t>Lors de quelle élection y-a-t-il le moins d’abstention ?</a:t>
            </a:r>
          </a:p>
          <a:p>
            <a:endParaRPr lang="fr-FR" sz="1200" dirty="0"/>
          </a:p>
          <a:p>
            <a:endParaRPr lang="fr-FR" sz="1200" dirty="0" smtClean="0"/>
          </a:p>
          <a:p>
            <a:r>
              <a:rPr lang="fr-FR" sz="1200" dirty="0" smtClean="0"/>
              <a:t>Dans quels cas, moins de la moitié des Français ont-ils voté ?</a:t>
            </a:r>
          </a:p>
          <a:p>
            <a:endParaRPr lang="fr-FR" sz="1200" dirty="0"/>
          </a:p>
          <a:p>
            <a:endParaRPr lang="fr-FR" sz="1200" dirty="0" smtClean="0"/>
          </a:p>
          <a:p>
            <a:r>
              <a:rPr lang="fr-FR" sz="1200" dirty="0" smtClean="0"/>
              <a:t>En quoi cela pose-t-il un problème de démocratie ? </a:t>
            </a:r>
          </a:p>
          <a:p>
            <a:endParaRPr lang="fr-FR" sz="1200" dirty="0"/>
          </a:p>
          <a:p>
            <a:endParaRPr lang="fr-FR" sz="1200" dirty="0" smtClean="0"/>
          </a:p>
          <a:p>
            <a:endParaRPr lang="fr-FR" sz="1200" dirty="0"/>
          </a:p>
          <a:p>
            <a:r>
              <a:rPr lang="fr-FR" sz="1200" dirty="0" smtClean="0"/>
              <a:t>Faut-il rendre le vote obligatoire comme en Belgique ? Donne au moins un argument à ta réponse.</a:t>
            </a:r>
          </a:p>
          <a:p>
            <a:endParaRPr lang="fr-FR" sz="1200" dirty="0"/>
          </a:p>
          <a:p>
            <a:endParaRPr lang="fr-FR" sz="1200" dirty="0"/>
          </a:p>
        </p:txBody>
      </p:sp>
      <p:sp>
        <p:nvSpPr>
          <p:cNvPr id="13" name="ZoneTexte 12"/>
          <p:cNvSpPr txBox="1"/>
          <p:nvPr/>
        </p:nvSpPr>
        <p:spPr>
          <a:xfrm>
            <a:off x="3635896" y="6024750"/>
            <a:ext cx="5485514" cy="830997"/>
          </a:xfrm>
          <a:prstGeom prst="rect">
            <a:avLst/>
          </a:prstGeom>
          <a:solidFill>
            <a:schemeClr val="bg2">
              <a:lumMod val="90000"/>
            </a:schemeClr>
          </a:solidFill>
          <a:ln>
            <a:solidFill>
              <a:schemeClr val="tx1"/>
            </a:solidFill>
          </a:ln>
        </p:spPr>
        <p:txBody>
          <a:bodyPr wrap="square" rtlCol="0">
            <a:spAutoFit/>
          </a:bodyPr>
          <a:lstStyle/>
          <a:p>
            <a:r>
              <a:rPr lang="fr-FR" sz="1200" dirty="0" smtClean="0"/>
              <a:t>	En France, le vote est un droit sans qu’il y ait obligation de voter. Cependant, c’est un devoir civique. La forte abstention aux élections interroge sur le fonctionnement de la démocratie en France et sur l’intérêt des Français pour la politique et la direction de leur pays. </a:t>
            </a:r>
            <a:endParaRPr lang="fr-FR" sz="1200" dirty="0"/>
          </a:p>
        </p:txBody>
      </p:sp>
    </p:spTree>
    <p:extLst>
      <p:ext uri="{BB962C8B-B14F-4D97-AF65-F5344CB8AC3E}">
        <p14:creationId xmlns:p14="http://schemas.microsoft.com/office/powerpoint/2010/main" val="761234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631b04f88b15558cc95972531047ad8c95ce7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1077</Words>
  <Application>Microsoft Office PowerPoint</Application>
  <PresentationFormat>Affichage à l'écran (4:3)</PresentationFormat>
  <Paragraphs>213</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72</cp:revision>
  <cp:lastPrinted>2013-01-26T17:40:39Z</cp:lastPrinted>
  <dcterms:created xsi:type="dcterms:W3CDTF">2013-01-19T16:09:26Z</dcterms:created>
  <dcterms:modified xsi:type="dcterms:W3CDTF">2013-01-26T17:40:44Z</dcterms:modified>
</cp:coreProperties>
</file>