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59" r:id="rId5"/>
    <p:sldId id="262" r:id="rId6"/>
    <p:sldId id="264" r:id="rId7"/>
    <p:sldId id="265" r:id="rId8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C514CD-ABB3-4E7B-B736-B91B6B63996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7DEA7B-258B-4CF7-9E74-B8547E778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4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B9F31-0210-4C02-BD1B-745BD5D9C13D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26E9F-3FF5-4096-8B88-48BD0ADB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28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82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24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2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20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6E9F-3FF5-4096-8B88-48BD0ADB23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10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0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88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93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3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50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09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4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1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FB0E-6DDF-407D-8DDC-D8B402848CF7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993B-2905-4215-9531-A6ECA4246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1"/>
            <a:ext cx="634981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V. </a:t>
            </a:r>
            <a:r>
              <a:rPr lang="fr-FR" sz="2400" b="1" u="sng" dirty="0" smtClean="0">
                <a:solidFill>
                  <a:srgbClr val="FF0000"/>
                </a:solidFill>
              </a:rPr>
              <a:t>La carte de l’Europe transformée par la guerre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" y="529094"/>
            <a:ext cx="91439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Pourquoi la nouvelle carte de l’Europe est-elle source de tensions ?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5" y="1406008"/>
            <a:ext cx="885698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	Après la guerre, 5 traités de paix sont signés entre les pays vainqueurs et les pays vaincus. Les vainqueurs y imposent leurs conditions. 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960312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6309320"/>
            <a:ext cx="1451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Tableau de Noëlle </a:t>
            </a:r>
            <a:r>
              <a:rPr lang="fr-FR" sz="800" dirty="0" err="1" smtClean="0"/>
              <a:t>Lagier</a:t>
            </a:r>
            <a:r>
              <a:rPr lang="fr-FR" sz="800" dirty="0" smtClean="0"/>
              <a:t>-Bosq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1112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1"/>
          <a:stretch/>
        </p:blipFill>
        <p:spPr bwMode="auto">
          <a:xfrm>
            <a:off x="219382" y="0"/>
            <a:ext cx="8924618" cy="6309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3556" y="6381328"/>
            <a:ext cx="12080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Carte p. 39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71800" y="6370819"/>
            <a:ext cx="295561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frontières de 1914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539"/>
            <a:ext cx="9144000" cy="418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742" y="4437112"/>
            <a:ext cx="901394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Sur la carte de droite, coloriez en bleu les nouveaux Etats qui sont créés. 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Colorier en noir l’Allemagne sur les 2 cartes.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Colorier en vert l’Etat autrichien sur les 2 cartes.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Colorier en rouge la Russie sur les 2 cartes.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Sur la carte de droite, colorier en bleu les territoires gagnés, par la France, l’Italie, la Roumanie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969" y="5914440"/>
            <a:ext cx="620817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3">
                    <a:lumMod val="50000"/>
                  </a:schemeClr>
                </a:solidFill>
              </a:rPr>
              <a:t>Bilan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: Qui sont les grands perdants de ce nouveau découpage ? 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Quel Etat risque d’être au centre de tensions futures ?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155"/>
            <a:ext cx="7020272" cy="4630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08304" y="3366284"/>
            <a:ext cx="12080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Carte p. 49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64288" y="3937594"/>
            <a:ext cx="186582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frontières de 1920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710" y="0"/>
            <a:ext cx="9144709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Une nouvelle carte de l’Europe est dessinée par les vainqueurs : </a:t>
            </a:r>
            <a:r>
              <a:rPr lang="fr-FR" sz="2400" dirty="0">
                <a:solidFill>
                  <a:srgbClr val="0070C0"/>
                </a:solidFill>
              </a:rPr>
              <a:t>Les 4 empires de 1914 </a:t>
            </a:r>
            <a:r>
              <a:rPr lang="fr-FR" sz="2400" dirty="0" smtClean="0">
                <a:solidFill>
                  <a:srgbClr val="0070C0"/>
                </a:solidFill>
              </a:rPr>
              <a:t>ont </a:t>
            </a:r>
            <a:r>
              <a:rPr lang="fr-FR" sz="2400" dirty="0">
                <a:solidFill>
                  <a:srgbClr val="0070C0"/>
                </a:solidFill>
              </a:rPr>
              <a:t>été </a:t>
            </a:r>
            <a:r>
              <a:rPr lang="fr-FR" sz="2400" dirty="0" smtClean="0">
                <a:solidFill>
                  <a:srgbClr val="0070C0"/>
                </a:solidFill>
              </a:rPr>
              <a:t>balayés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et ils perdent beaucoup de territoires. De nouveaux Etats sont créés. </a:t>
            </a:r>
          </a:p>
          <a:p>
            <a:r>
              <a:rPr lang="fr-FR" sz="2400" u="sng" dirty="0" smtClean="0">
                <a:solidFill>
                  <a:srgbClr val="0070C0"/>
                </a:solidFill>
              </a:rPr>
              <a:t>Exemples </a:t>
            </a:r>
            <a:r>
              <a:rPr lang="fr-FR" sz="2400" dirty="0" smtClean="0">
                <a:solidFill>
                  <a:srgbClr val="0070C0"/>
                </a:solidFill>
              </a:rPr>
              <a:t>: la Pologne est créée aux dépens de l’Allemagne, la Russie et l’Autriche-Hongrie. La France récupère l’Alsace-Moselle. </a:t>
            </a:r>
          </a:p>
        </p:txBody>
      </p:sp>
    </p:spTree>
    <p:extLst>
      <p:ext uri="{BB962C8B-B14F-4D97-AF65-F5344CB8AC3E}">
        <p14:creationId xmlns:p14="http://schemas.microsoft.com/office/powerpoint/2010/main" val="12244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12"/>
            <a:ext cx="2752725" cy="673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COURS\3ème 2008-2010\Histoire 3ème\1ère guerre mondiale\documents livre\All traité de Versailles.jpg"/>
          <p:cNvPicPr>
            <a:picLocks noChangeAspect="1" noChangeArrowheads="1"/>
          </p:cNvPicPr>
          <p:nvPr/>
        </p:nvPicPr>
        <p:blipFill>
          <a:blip r:embed="rId4" cstate="print"/>
          <a:srcRect l="5700" r="427" b="1970"/>
          <a:stretch>
            <a:fillRect/>
          </a:stretch>
        </p:blipFill>
        <p:spPr bwMode="auto">
          <a:xfrm>
            <a:off x="3347864" y="14119"/>
            <a:ext cx="5652120" cy="6155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7956376" y="5986261"/>
            <a:ext cx="6222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©  Hatier</a:t>
            </a:r>
            <a:endParaRPr lang="fr-FR" sz="900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6211051"/>
            <a:ext cx="60121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Pourquoi les Allemands vont-t-ils se sentir humiliés par le traité de Versailles ?</a:t>
            </a:r>
          </a:p>
        </p:txBody>
      </p:sp>
    </p:spTree>
    <p:extLst>
      <p:ext uri="{BB962C8B-B14F-4D97-AF65-F5344CB8AC3E}">
        <p14:creationId xmlns:p14="http://schemas.microsoft.com/office/powerpoint/2010/main" val="23325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12968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Loin de régler les problèmes  à l’origine de la 1</a:t>
            </a:r>
            <a:r>
              <a:rPr lang="fr-FR" sz="2400" baseline="30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GM, les traités de paix créent de nouvelles tensions entre pays européens.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Ainsi, </a:t>
            </a:r>
            <a:r>
              <a:rPr lang="fr-FR" sz="2400" u="sng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fr-FR" sz="24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traité </a:t>
            </a:r>
            <a:r>
              <a:rPr lang="fr-FR" sz="2400" u="sng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fr-FR" sz="24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Versailles</a:t>
            </a: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qui </a:t>
            </a:r>
            <a:r>
              <a:rPr lang="fr-FR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règle le sort de </a:t>
            </a: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l’Allemagne, est très dur </a:t>
            </a:r>
            <a:r>
              <a:rPr lang="fr-FR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Elle doit payer de lourdes </a:t>
            </a:r>
            <a:r>
              <a:rPr lang="fr-FR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réparations.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armée très réduite.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lang="fr-FR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région du Rhin est occupée et démilitarisée.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Son territoire est </a:t>
            </a:r>
            <a:r>
              <a:rPr lang="fr-FR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coupé en </a:t>
            </a: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deux.</a:t>
            </a:r>
            <a:endParaRPr lang="fr-FR" sz="2400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4077072"/>
            <a:ext cx="871296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</a:rPr>
              <a:t>Conclusion</a:t>
            </a:r>
            <a:r>
              <a:rPr lang="fr-FR" sz="2400" dirty="0" smtClean="0">
                <a:solidFill>
                  <a:srgbClr val="FF0000"/>
                </a:solidFill>
              </a:rPr>
              <a:t> : La 1</a:t>
            </a:r>
            <a:r>
              <a:rPr lang="fr-FR" sz="2400" baseline="30000" dirty="0" smtClean="0">
                <a:solidFill>
                  <a:srgbClr val="FF0000"/>
                </a:solidFill>
              </a:rPr>
              <a:t>ère</a:t>
            </a:r>
            <a:r>
              <a:rPr lang="fr-FR" sz="2400" dirty="0" smtClean="0">
                <a:solidFill>
                  <a:srgbClr val="FF0000"/>
                </a:solidFill>
              </a:rPr>
              <a:t> GM a été marquée par des violences de masse inédites contre les soldats (la guerre des tranchées) et les civils (le génocide arménien). Elle a transformé l’Europe au niveau politique (la révolution russe) mais aussi territorial.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Cependant, les traités de paix ne vont pas permettre de garder longtemps l’espoir que ce soit la « der des der ».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38157"/>
              </p:ext>
            </p:extLst>
          </p:nvPr>
        </p:nvGraphicFramePr>
        <p:xfrm>
          <a:off x="73203" y="14995"/>
          <a:ext cx="8963293" cy="6701004"/>
        </p:xfrm>
        <a:graphic>
          <a:graphicData uri="http://schemas.openxmlformats.org/drawingml/2006/table">
            <a:tbl>
              <a:tblPr firstRow="1" firstCol="1" bandRow="1"/>
              <a:tblGrid>
                <a:gridCol w="3931055"/>
                <a:gridCol w="1524581"/>
                <a:gridCol w="3507657"/>
              </a:tblGrid>
              <a:tr h="9367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0" algn="ctr"/>
                        </a:tabLst>
                      </a:pP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18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ème</a:t>
                      </a: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H3 : La première guerre mondiale : vers une guerre totale (1914-1918</a:t>
                      </a:r>
                      <a:r>
                        <a:rPr lang="fr-F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0" algn="ctr"/>
                        </a:tabLst>
                      </a:pPr>
                      <a:r>
                        <a:rPr lang="fr-F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Manuel</a:t>
                      </a: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p. 38 à p. 53 / réviser p. </a:t>
                      </a: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Fiche d’objectifs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8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Je sais utiliser les mots et expressions</a:t>
                      </a:r>
                      <a:r>
                        <a:rPr lang="fr-F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: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Violence de masse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Guerre totale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Tranchée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Déportation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Génocide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bolchevik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Révolution russe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Régime communiste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Traités de paix (traité de Versailles)</a:t>
                      </a: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J’ai la capacité de</a:t>
                      </a: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Décrire et expliquer la guerre des tranchées et le génocide des Arméniens comme des manifestations de la violence des masses.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 connais et je sais utiliser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carte de l’Europe au lendemain des traités</a:t>
                      </a: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 connais les personnages suivants</a:t>
                      </a: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Pétain, Lénine, Trotski, Rosa Luxembourg.</a:t>
                      </a: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21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Repères du DNB</a:t>
                      </a:r>
                      <a:r>
                        <a:rPr lang="fr-F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: 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première Guerre mondiale : 1914-1918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bataille de Verdun : 1916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L’armistice : 11 novembre 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Compétences travaillées</a:t>
                      </a: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: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C1 : Repérer des infos dans un texte ; Rédiger un texte…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C5 : Avoir des connaissances et des repères relevant du temps (Histoire de la France et de l’Europe)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C5 : Situer des évènements dans le temps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C5 : Lire et pratiquer différents langages : </a:t>
                      </a:r>
                      <a:r>
                        <a:rPr lang="fr-F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cartes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textes, images.</a:t>
                      </a: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8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352</Words>
  <Application>Microsoft Office PowerPoint</Application>
  <PresentationFormat>Affichage à l'écran (4:3)</PresentationFormat>
  <Paragraphs>64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3ème H3 (5)</dc:title>
  <dc:creator>Jérôme Dorilleau</dc:creator>
  <cp:lastModifiedBy>Jérôme Dorilleau</cp:lastModifiedBy>
  <cp:revision>16</cp:revision>
  <cp:lastPrinted>2012-08-31T09:08:56Z</cp:lastPrinted>
  <dcterms:created xsi:type="dcterms:W3CDTF">2012-08-30T13:25:08Z</dcterms:created>
  <dcterms:modified xsi:type="dcterms:W3CDTF">2012-09-20T16:12:20Z</dcterms:modified>
</cp:coreProperties>
</file>