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0" r:id="rId5"/>
    <p:sldId id="261" r:id="rId6"/>
  </p:sldIdLst>
  <p:sldSz cx="9144000" cy="6858000" type="screen4x3"/>
  <p:notesSz cx="6888163" cy="10020300"/>
  <p:custDataLst>
    <p:tags r:id="rId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5"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1599266A-6888-427A-9F05-AD9A99ED0757}" type="datetimeFigureOut">
              <a:rPr lang="fr-FR" smtClean="0"/>
              <a:t>17/02/2015</a:t>
            </a:fld>
            <a:endParaRPr lang="fr-FR"/>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commentaires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7E4C7D1E-4AE5-43BD-8C1A-FD7E47BBD59F}" type="slidenum">
              <a:rPr lang="fr-FR" smtClean="0"/>
              <a:t>‹N°›</a:t>
            </a:fld>
            <a:endParaRPr lang="fr-FR"/>
          </a:p>
        </p:txBody>
      </p:sp>
    </p:spTree>
    <p:extLst>
      <p:ext uri="{BB962C8B-B14F-4D97-AF65-F5344CB8AC3E}">
        <p14:creationId xmlns:p14="http://schemas.microsoft.com/office/powerpoint/2010/main" val="318678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1</a:t>
            </a:fld>
            <a:endParaRPr lang="fr-FR"/>
          </a:p>
        </p:txBody>
      </p:sp>
    </p:spTree>
    <p:extLst>
      <p:ext uri="{BB962C8B-B14F-4D97-AF65-F5344CB8AC3E}">
        <p14:creationId xmlns:p14="http://schemas.microsoft.com/office/powerpoint/2010/main" val="13788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2</a:t>
            </a:fld>
            <a:endParaRPr lang="fr-FR" dirty="0"/>
          </a:p>
        </p:txBody>
      </p:sp>
    </p:spTree>
    <p:extLst>
      <p:ext uri="{BB962C8B-B14F-4D97-AF65-F5344CB8AC3E}">
        <p14:creationId xmlns:p14="http://schemas.microsoft.com/office/powerpoint/2010/main" val="374588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3</a:t>
            </a:fld>
            <a:endParaRPr lang="fr-FR" dirty="0"/>
          </a:p>
        </p:txBody>
      </p:sp>
    </p:spTree>
    <p:extLst>
      <p:ext uri="{BB962C8B-B14F-4D97-AF65-F5344CB8AC3E}">
        <p14:creationId xmlns:p14="http://schemas.microsoft.com/office/powerpoint/2010/main" val="383225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4</a:t>
            </a:fld>
            <a:endParaRPr lang="fr-FR" dirty="0"/>
          </a:p>
        </p:txBody>
      </p:sp>
    </p:spTree>
    <p:extLst>
      <p:ext uri="{BB962C8B-B14F-4D97-AF65-F5344CB8AC3E}">
        <p14:creationId xmlns:p14="http://schemas.microsoft.com/office/powerpoint/2010/main" val="248105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5</a:t>
            </a:fld>
            <a:endParaRPr lang="fr-FR" dirty="0"/>
          </a:p>
        </p:txBody>
      </p:sp>
    </p:spTree>
    <p:extLst>
      <p:ext uri="{BB962C8B-B14F-4D97-AF65-F5344CB8AC3E}">
        <p14:creationId xmlns:p14="http://schemas.microsoft.com/office/powerpoint/2010/main" val="49384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31965BD-DC2A-41FB-BA93-C861B20068A6}" type="datetimeFigureOut">
              <a:rPr lang="fr-FR" smtClean="0"/>
              <a:t>17/02/2015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344247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1965BD-DC2A-41FB-BA93-C861B20068A6}" type="datetimeFigureOut">
              <a:rPr lang="fr-FR" smtClean="0"/>
              <a:t>17/02/2015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60885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1965BD-DC2A-41FB-BA93-C861B20068A6}" type="datetimeFigureOut">
              <a:rPr lang="fr-FR" smtClean="0"/>
              <a:t>17/02/2015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427981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1965BD-DC2A-41FB-BA93-C861B20068A6}" type="datetimeFigureOut">
              <a:rPr lang="fr-FR" smtClean="0"/>
              <a:t>17/02/2015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30322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31965BD-DC2A-41FB-BA93-C861B20068A6}" type="datetimeFigureOut">
              <a:rPr lang="fr-FR" smtClean="0"/>
              <a:t>17/02/2015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413951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1965BD-DC2A-41FB-BA93-C861B20068A6}" type="datetimeFigureOut">
              <a:rPr lang="fr-FR" smtClean="0"/>
              <a:t>17/02/2015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9088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1965BD-DC2A-41FB-BA93-C861B20068A6}" type="datetimeFigureOut">
              <a:rPr lang="fr-FR" smtClean="0"/>
              <a:t>17/02/2015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35889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31965BD-DC2A-41FB-BA93-C861B20068A6}" type="datetimeFigureOut">
              <a:rPr lang="fr-FR" smtClean="0"/>
              <a:t>17/02/2015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75736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1965BD-DC2A-41FB-BA93-C861B20068A6}" type="datetimeFigureOut">
              <a:rPr lang="fr-FR" smtClean="0"/>
              <a:t>17/02/2015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56948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1965BD-DC2A-41FB-BA93-C861B20068A6}" type="datetimeFigureOut">
              <a:rPr lang="fr-FR" smtClean="0"/>
              <a:t>17/02/2015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91200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1965BD-DC2A-41FB-BA93-C861B20068A6}" type="datetimeFigureOut">
              <a:rPr lang="fr-FR" smtClean="0"/>
              <a:t>17/02/2015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407124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965BD-DC2A-41FB-BA93-C861B20068A6}" type="datetimeFigureOut">
              <a:rPr lang="fr-FR" smtClean="0"/>
              <a:t>17/02/2015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C0838-9263-4E24-9DAA-6E850E4C560F}" type="slidenum">
              <a:rPr lang="fr-FR" smtClean="0"/>
              <a:t>‹N°›</a:t>
            </a:fld>
            <a:endParaRPr lang="fr-FR"/>
          </a:p>
        </p:txBody>
      </p:sp>
    </p:spTree>
    <p:extLst>
      <p:ext uri="{BB962C8B-B14F-4D97-AF65-F5344CB8AC3E}">
        <p14:creationId xmlns:p14="http://schemas.microsoft.com/office/powerpoint/2010/main" val="338152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un.org/french/aboutun/etatsmbr.shtml"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8" y="0"/>
            <a:ext cx="8322893" cy="461665"/>
          </a:xfrm>
          <a:prstGeom prst="rect">
            <a:avLst/>
          </a:prstGeom>
        </p:spPr>
        <p:txBody>
          <a:bodyPr wrap="square">
            <a:spAutoFit/>
          </a:bodyPr>
          <a:lstStyle/>
          <a:p>
            <a:r>
              <a:rPr lang="fr-FR" sz="1200" b="1" u="sng" dirty="0"/>
              <a:t>Chapitre 4 : La Défense et la </a:t>
            </a:r>
            <a:r>
              <a:rPr lang="fr-FR" sz="1200" b="1" u="sng" dirty="0" smtClean="0"/>
              <a:t>paix</a:t>
            </a:r>
            <a:r>
              <a:rPr lang="fr-FR" sz="1200" dirty="0" smtClean="0"/>
              <a:t>	</a:t>
            </a:r>
            <a:r>
              <a:rPr lang="fr-FR" sz="1200" b="1" dirty="0"/>
              <a:t>I. </a:t>
            </a:r>
            <a:r>
              <a:rPr lang="fr-FR" sz="1200" b="1" u="sng" dirty="0"/>
              <a:t>La Défense </a:t>
            </a:r>
            <a:r>
              <a:rPr lang="fr-FR" sz="1200" b="1" u="sng" dirty="0" smtClean="0"/>
              <a:t>nationale</a:t>
            </a:r>
            <a:r>
              <a:rPr lang="fr-FR" sz="1200" dirty="0" smtClean="0"/>
              <a:t>   </a:t>
            </a:r>
            <a:r>
              <a:rPr lang="fr-FR" sz="1200" i="1" dirty="0" smtClean="0"/>
              <a:t>Quels sont les acteurs et les missions de la Défense nationale</a:t>
            </a:r>
            <a:r>
              <a:rPr lang="fr-FR" sz="1200" b="1" dirty="0" smtClean="0"/>
              <a:t>	</a:t>
            </a:r>
            <a:endParaRPr lang="fr-FR" sz="1200" b="1" u="sng" dirty="0"/>
          </a:p>
        </p:txBody>
      </p:sp>
      <p:sp>
        <p:nvSpPr>
          <p:cNvPr id="3" name="Rectangle 2"/>
          <p:cNvSpPr/>
          <p:nvPr/>
        </p:nvSpPr>
        <p:spPr>
          <a:xfrm>
            <a:off x="179512" y="301539"/>
            <a:ext cx="3303240" cy="33085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100" b="1" u="sng" dirty="0" smtClean="0"/>
              <a:t>Document 1</a:t>
            </a:r>
          </a:p>
          <a:p>
            <a:r>
              <a:rPr lang="fr-FR" sz="1100" dirty="0" smtClean="0"/>
              <a:t>À </a:t>
            </a:r>
            <a:r>
              <a:rPr lang="fr-FR" sz="1100" dirty="0"/>
              <a:t>l’ère de la mondialisation, les notions de sécurité et de conflits ont évolué. Ce constat impose des réorientations stratégiques dans l’utilisation des moyens de défense au sein et à l’extérieur de notre pays.(…) </a:t>
            </a:r>
          </a:p>
          <a:p>
            <a:r>
              <a:rPr lang="fr-FR" sz="1100" dirty="0"/>
              <a:t>Dans ce cadre, le rôle du ministère de la Défense est d’assurer la protection du territoire, de la population et des intérêts français. Il répond aussi à d’autres missions dans le cadre des accords et traités internationaux  (OTAN) ou régionaux (Europe de la défense).</a:t>
            </a:r>
          </a:p>
          <a:p>
            <a:r>
              <a:rPr lang="fr-FR" sz="1100" dirty="0"/>
              <a:t>Au delà de ces missions, le ministère de la Défense s’implique également dans des missions de service public. Ses moyens humains et matériels soutiennent ou suppléent les actions d’autres ministères, au quotidien ou dans l’urgence, sur le territoire national et à l’étranger.</a:t>
            </a:r>
          </a:p>
          <a:p>
            <a:r>
              <a:rPr lang="fr-FR" sz="1100" u="sng" dirty="0" smtClean="0"/>
              <a:t>Source </a:t>
            </a:r>
            <a:r>
              <a:rPr lang="fr-FR" sz="1100" dirty="0" smtClean="0"/>
              <a:t>: http</a:t>
            </a:r>
            <a:r>
              <a:rPr lang="fr-FR" sz="1100" dirty="0"/>
              <a:t>://</a:t>
            </a:r>
            <a:r>
              <a:rPr lang="fr-FR" sz="1100" dirty="0" smtClean="0"/>
              <a:t>www.defense.gouv.fr/,décembre </a:t>
            </a:r>
            <a:r>
              <a:rPr lang="fr-FR" sz="1100" dirty="0"/>
              <a:t>2010.</a:t>
            </a:r>
          </a:p>
        </p:txBody>
      </p:sp>
      <p:sp>
        <p:nvSpPr>
          <p:cNvPr id="4" name="ZoneTexte 3"/>
          <p:cNvSpPr txBox="1"/>
          <p:nvPr/>
        </p:nvSpPr>
        <p:spPr>
          <a:xfrm>
            <a:off x="107504" y="3686538"/>
            <a:ext cx="2309607" cy="276999"/>
          </a:xfrm>
          <a:prstGeom prst="rect">
            <a:avLst/>
          </a:prstGeom>
          <a:noFill/>
        </p:spPr>
        <p:txBody>
          <a:bodyPr wrap="none" rtlCol="0">
            <a:spAutoFit/>
          </a:bodyPr>
          <a:lstStyle/>
          <a:p>
            <a:r>
              <a:rPr lang="fr-FR" sz="1200" b="1" dirty="0" smtClean="0"/>
              <a:t>2) </a:t>
            </a:r>
            <a:r>
              <a:rPr lang="fr-FR" sz="1200" b="1" u="sng" dirty="0" smtClean="0"/>
              <a:t>Exemples de missions récentes</a:t>
            </a:r>
            <a:endParaRPr lang="fr-FR" sz="1200" b="1" u="sng" dirty="0"/>
          </a:p>
        </p:txBody>
      </p:sp>
      <p:sp>
        <p:nvSpPr>
          <p:cNvPr id="6" name="ZoneTexte 5"/>
          <p:cNvSpPr txBox="1"/>
          <p:nvPr/>
        </p:nvSpPr>
        <p:spPr>
          <a:xfrm>
            <a:off x="3726417" y="301385"/>
            <a:ext cx="5030017" cy="2139047"/>
          </a:xfrm>
          <a:prstGeom prst="rect">
            <a:avLst/>
          </a:prstGeom>
          <a:noFill/>
        </p:spPr>
        <p:txBody>
          <a:bodyPr wrap="square" rtlCol="0">
            <a:spAutoFit/>
          </a:bodyPr>
          <a:lstStyle/>
          <a:p>
            <a:r>
              <a:rPr lang="fr-FR" sz="1200" b="1" dirty="0">
                <a:solidFill>
                  <a:prstClr val="black"/>
                </a:solidFill>
              </a:rPr>
              <a:t>1) </a:t>
            </a:r>
            <a:r>
              <a:rPr lang="fr-FR" sz="1200" b="1" u="sng" dirty="0">
                <a:solidFill>
                  <a:prstClr val="black"/>
                </a:solidFill>
              </a:rPr>
              <a:t>Les missions de l’armée </a:t>
            </a:r>
            <a:r>
              <a:rPr lang="fr-FR" sz="1200" b="1" u="sng" dirty="0" smtClean="0">
                <a:solidFill>
                  <a:prstClr val="black"/>
                </a:solidFill>
              </a:rPr>
              <a:t>française </a:t>
            </a:r>
            <a:endParaRPr lang="fr-FR" sz="1100" b="1" dirty="0" smtClean="0"/>
          </a:p>
          <a:p>
            <a:r>
              <a:rPr lang="fr-FR" sz="1100" dirty="0" smtClean="0"/>
              <a:t>Relever dans le texte les différentes missions de la Défense nationale. Donner un exemple de votre connaissance pour chaque mission.</a:t>
            </a:r>
          </a:p>
          <a:p>
            <a:endParaRPr lang="fr-FR" sz="1100" dirty="0"/>
          </a:p>
          <a:p>
            <a:endParaRPr lang="fr-FR" sz="1100" dirty="0" smtClean="0"/>
          </a:p>
          <a:p>
            <a:endParaRPr lang="fr-FR" sz="1100" dirty="0"/>
          </a:p>
          <a:p>
            <a:endParaRPr lang="fr-FR" sz="1100" dirty="0" smtClean="0"/>
          </a:p>
          <a:p>
            <a:endParaRPr lang="fr-FR" sz="1100" dirty="0"/>
          </a:p>
          <a:p>
            <a:endParaRPr lang="fr-FR" sz="1100" dirty="0" smtClean="0"/>
          </a:p>
          <a:p>
            <a:endParaRPr lang="fr-FR" sz="1100" dirty="0"/>
          </a:p>
          <a:p>
            <a:endParaRPr lang="fr-FR" sz="1100" dirty="0" smtClean="0"/>
          </a:p>
          <a:p>
            <a:endParaRPr lang="fr-FR" sz="1100" dirty="0"/>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28737" t="-1" r="-85" b="15648"/>
          <a:stretch/>
        </p:blipFill>
        <p:spPr>
          <a:xfrm>
            <a:off x="3640703" y="922582"/>
            <a:ext cx="5459768" cy="2763956"/>
          </a:xfrm>
          <a:prstGeom prst="rect">
            <a:avLst/>
          </a:prstGeom>
        </p:spPr>
      </p:pic>
      <p:sp>
        <p:nvSpPr>
          <p:cNvPr id="20" name="ZoneTexte 19"/>
          <p:cNvSpPr txBox="1"/>
          <p:nvPr/>
        </p:nvSpPr>
        <p:spPr>
          <a:xfrm>
            <a:off x="8837249" y="6550223"/>
            <a:ext cx="276038" cy="307777"/>
          </a:xfrm>
          <a:prstGeom prst="rect">
            <a:avLst/>
          </a:prstGeom>
          <a:noFill/>
        </p:spPr>
        <p:txBody>
          <a:bodyPr wrap="none" rtlCol="0">
            <a:spAutoFit/>
          </a:bodyPr>
          <a:lstStyle/>
          <a:p>
            <a:r>
              <a:rPr lang="fr-FR" sz="1400" dirty="0" smtClean="0"/>
              <a:t>1</a:t>
            </a:r>
            <a:endParaRPr lang="fr-FR" sz="1400" dirty="0"/>
          </a:p>
        </p:txBody>
      </p:sp>
      <p:sp>
        <p:nvSpPr>
          <p:cNvPr id="5" name="ZoneTexte 4"/>
          <p:cNvSpPr txBox="1"/>
          <p:nvPr/>
        </p:nvSpPr>
        <p:spPr>
          <a:xfrm>
            <a:off x="182217" y="3927998"/>
            <a:ext cx="3741711" cy="430887"/>
          </a:xfrm>
          <a:prstGeom prst="rect">
            <a:avLst/>
          </a:prstGeom>
          <a:noFill/>
        </p:spPr>
        <p:txBody>
          <a:bodyPr wrap="square" rtlCol="0">
            <a:spAutoFit/>
          </a:bodyPr>
          <a:lstStyle/>
          <a:p>
            <a:r>
              <a:rPr lang="fr-FR" sz="1100" i="1" dirty="0" smtClean="0"/>
              <a:t>Voir le chapitre sur la géopolitique mondiale depuis 1945, partie IV : le monde depuis 1990.</a:t>
            </a:r>
            <a:endParaRPr lang="fr-FR" sz="1100" i="1" dirty="0"/>
          </a:p>
        </p:txBody>
      </p:sp>
      <p:sp>
        <p:nvSpPr>
          <p:cNvPr id="23" name="ZoneTexte 22"/>
          <p:cNvSpPr txBox="1"/>
          <p:nvPr/>
        </p:nvSpPr>
        <p:spPr>
          <a:xfrm>
            <a:off x="4568" y="4490444"/>
            <a:ext cx="4272137" cy="1785104"/>
          </a:xfrm>
          <a:prstGeom prst="rect">
            <a:avLst/>
          </a:prstGeom>
          <a:noFill/>
          <a:ln>
            <a:solidFill>
              <a:schemeClr val="tx1"/>
            </a:solidFill>
          </a:ln>
        </p:spPr>
        <p:txBody>
          <a:bodyPr wrap="square" rtlCol="0">
            <a:spAutoFit/>
          </a:bodyPr>
          <a:lstStyle/>
          <a:p>
            <a:r>
              <a:rPr lang="fr-FR" sz="1100" b="1" u="sng" dirty="0" smtClean="0"/>
              <a:t>Quelles missions l’armée a-t-elle du affronter récemment ?</a:t>
            </a:r>
            <a:r>
              <a:rPr lang="fr-FR" sz="1100" dirty="0" smtClean="0"/>
              <a:t>(rayer les mauvaises propositions) </a:t>
            </a:r>
          </a:p>
          <a:p>
            <a:endParaRPr lang="fr-FR" sz="1100" dirty="0" smtClean="0"/>
          </a:p>
          <a:p>
            <a:pPr marL="171450" indent="-171450">
              <a:buFont typeface="Wingdings" pitchFamily="2" charset="2"/>
              <a:buChar char="§"/>
            </a:pPr>
            <a:r>
              <a:rPr lang="fr-FR" sz="1100" dirty="0" smtClean="0"/>
              <a:t>L’attaque d’un pays voisin ; </a:t>
            </a:r>
          </a:p>
          <a:p>
            <a:pPr marL="171450" indent="-171450">
              <a:buFont typeface="Wingdings" pitchFamily="2" charset="2"/>
              <a:buChar char="§"/>
            </a:pPr>
            <a:r>
              <a:rPr lang="fr-FR" sz="1100" dirty="0" smtClean="0"/>
              <a:t>une attaque terroriste sur le territoire français ; </a:t>
            </a:r>
          </a:p>
          <a:p>
            <a:pPr marL="171450" indent="-171450">
              <a:buFont typeface="Wingdings" pitchFamily="2" charset="2"/>
              <a:buChar char="§"/>
            </a:pPr>
            <a:r>
              <a:rPr lang="fr-FR" sz="1100" dirty="0" smtClean="0"/>
              <a:t>une guerre contre une grande puissance étrangère ; </a:t>
            </a:r>
          </a:p>
          <a:p>
            <a:pPr marL="171450" indent="-171450">
              <a:buFont typeface="Wingdings" pitchFamily="2" charset="2"/>
              <a:buChar char="§"/>
            </a:pPr>
            <a:r>
              <a:rPr lang="fr-FR" sz="1100" dirty="0" smtClean="0"/>
              <a:t>la piraterie maritime contre un navire français ; </a:t>
            </a:r>
          </a:p>
          <a:p>
            <a:pPr marL="171450" indent="-171450">
              <a:buFont typeface="Wingdings" pitchFamily="2" charset="2"/>
              <a:buChar char="§"/>
            </a:pPr>
            <a:r>
              <a:rPr lang="fr-FR" sz="1100" dirty="0" smtClean="0"/>
              <a:t>une attaque contre les intérêts français à l’étranger ; </a:t>
            </a:r>
          </a:p>
          <a:p>
            <a:pPr marL="171450" indent="-171450">
              <a:buFont typeface="Wingdings" pitchFamily="2" charset="2"/>
              <a:buChar char="§"/>
            </a:pPr>
            <a:r>
              <a:rPr lang="fr-FR" sz="1100" dirty="0" smtClean="0"/>
              <a:t>une cyberattaque contre les sites Internet stratégiques français.</a:t>
            </a:r>
            <a:endParaRPr lang="fr-FR" sz="1100" dirty="0"/>
          </a:p>
          <a:p>
            <a:pPr marL="171450" indent="-171450">
              <a:buFont typeface="Wingdings" pitchFamily="2" charset="2"/>
              <a:buChar char="§"/>
            </a:pPr>
            <a:r>
              <a:rPr lang="fr-FR" sz="1100" dirty="0" smtClean="0"/>
              <a:t>Une intervention humanitaire pour éviter des massacres.</a:t>
            </a:r>
          </a:p>
        </p:txBody>
      </p:sp>
      <p:sp>
        <p:nvSpPr>
          <p:cNvPr id="24" name="ZoneTexte 23"/>
          <p:cNvSpPr txBox="1"/>
          <p:nvPr/>
        </p:nvSpPr>
        <p:spPr>
          <a:xfrm>
            <a:off x="2305435" y="4090124"/>
            <a:ext cx="1601721" cy="261610"/>
          </a:xfrm>
          <a:prstGeom prst="rect">
            <a:avLst/>
          </a:prstGeom>
          <a:noFill/>
        </p:spPr>
        <p:txBody>
          <a:bodyPr wrap="none" rtlCol="0">
            <a:spAutoFit/>
          </a:bodyPr>
          <a:lstStyle/>
          <a:p>
            <a:r>
              <a:rPr lang="fr-FR" sz="1100" i="1" dirty="0" smtClean="0"/>
              <a:t>+ doc. 4 p.443 et 1 p.444</a:t>
            </a:r>
            <a:endParaRPr lang="fr-FR" sz="1100" i="1"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2078"/>
          <a:stretch/>
        </p:blipFill>
        <p:spPr bwMode="auto">
          <a:xfrm>
            <a:off x="4419796" y="6111121"/>
            <a:ext cx="2200701" cy="7468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9" y="3653462"/>
            <a:ext cx="2339752" cy="32045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519" b="29074"/>
          <a:stretch/>
        </p:blipFill>
        <p:spPr bwMode="auto">
          <a:xfrm>
            <a:off x="4350805" y="4020120"/>
            <a:ext cx="2352499" cy="20804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ZoneTexte 24"/>
          <p:cNvSpPr txBox="1"/>
          <p:nvPr/>
        </p:nvSpPr>
        <p:spPr>
          <a:xfrm>
            <a:off x="5734404" y="3701927"/>
            <a:ext cx="954107" cy="261610"/>
          </a:xfrm>
          <a:prstGeom prst="rect">
            <a:avLst/>
          </a:prstGeom>
          <a:noFill/>
        </p:spPr>
        <p:txBody>
          <a:bodyPr wrap="none" rtlCol="0">
            <a:spAutoFit/>
          </a:bodyPr>
          <a:lstStyle/>
          <a:p>
            <a:r>
              <a:rPr lang="fr-FR" sz="1100" b="1" u="sng" dirty="0" smtClean="0"/>
              <a:t>Documents 2</a:t>
            </a:r>
            <a:endParaRPr lang="fr-FR" sz="1100" b="1" u="sng" dirty="0"/>
          </a:p>
        </p:txBody>
      </p:sp>
    </p:spTree>
    <p:extLst>
      <p:ext uri="{BB962C8B-B14F-4D97-AF65-F5344CB8AC3E}">
        <p14:creationId xmlns:p14="http://schemas.microsoft.com/office/powerpoint/2010/main" val="1082582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7" y="3695901"/>
            <a:ext cx="4581160" cy="309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478" y="0"/>
            <a:ext cx="8322893" cy="276999"/>
          </a:xfrm>
          <a:prstGeom prst="rect">
            <a:avLst/>
          </a:prstGeom>
        </p:spPr>
        <p:txBody>
          <a:bodyPr wrap="square">
            <a:spAutoFit/>
          </a:bodyPr>
          <a:lstStyle/>
          <a:p>
            <a:r>
              <a:rPr lang="fr-FR" sz="1200" b="1" u="sng" dirty="0"/>
              <a:t>Chapitre 4 : La Défense et la </a:t>
            </a:r>
            <a:r>
              <a:rPr lang="fr-FR" sz="1200" b="1" u="sng" dirty="0" smtClean="0"/>
              <a:t>paix</a:t>
            </a:r>
            <a:r>
              <a:rPr lang="fr-FR" sz="1200" dirty="0" smtClean="0"/>
              <a:t>	</a:t>
            </a:r>
            <a:r>
              <a:rPr lang="fr-FR" sz="1200" b="1" dirty="0"/>
              <a:t>I. </a:t>
            </a:r>
            <a:r>
              <a:rPr lang="fr-FR" sz="1200" b="1" u="sng" dirty="0"/>
              <a:t>La Défense </a:t>
            </a:r>
            <a:r>
              <a:rPr lang="fr-FR" sz="1200" b="1" u="sng" dirty="0" smtClean="0"/>
              <a:t>nationale</a:t>
            </a:r>
            <a:r>
              <a:rPr lang="fr-FR" sz="1200" b="1" dirty="0" smtClean="0"/>
              <a:t>	</a:t>
            </a:r>
            <a:endParaRPr lang="fr-FR" sz="1200" b="1" u="sng" dirty="0"/>
          </a:p>
        </p:txBody>
      </p:sp>
      <p:sp>
        <p:nvSpPr>
          <p:cNvPr id="4" name="ZoneTexte 3"/>
          <p:cNvSpPr txBox="1"/>
          <p:nvPr/>
        </p:nvSpPr>
        <p:spPr>
          <a:xfrm>
            <a:off x="5004048" y="0"/>
            <a:ext cx="2622962" cy="276999"/>
          </a:xfrm>
          <a:prstGeom prst="rect">
            <a:avLst/>
          </a:prstGeom>
          <a:noFill/>
        </p:spPr>
        <p:txBody>
          <a:bodyPr wrap="none" rtlCol="0">
            <a:spAutoFit/>
          </a:bodyPr>
          <a:lstStyle/>
          <a:p>
            <a:r>
              <a:rPr lang="fr-FR" sz="1200" b="1" dirty="0" smtClean="0"/>
              <a:t>3) </a:t>
            </a:r>
            <a:r>
              <a:rPr lang="fr-FR" sz="1200" b="1" u="sng" dirty="0" smtClean="0"/>
              <a:t>Les moyens de la Défense nationale</a:t>
            </a:r>
            <a:endParaRPr lang="fr-FR" sz="1200" b="1" u="sng" dirty="0"/>
          </a:p>
        </p:txBody>
      </p:sp>
      <p:sp>
        <p:nvSpPr>
          <p:cNvPr id="11" name="ZoneTexte 10"/>
          <p:cNvSpPr txBox="1"/>
          <p:nvPr/>
        </p:nvSpPr>
        <p:spPr>
          <a:xfrm>
            <a:off x="4932040" y="256070"/>
            <a:ext cx="4211960" cy="2985433"/>
          </a:xfrm>
          <a:prstGeom prst="rect">
            <a:avLst/>
          </a:prstGeom>
          <a:noFill/>
          <a:ln>
            <a:solidFill>
              <a:schemeClr val="tx1"/>
            </a:solidFill>
          </a:ln>
        </p:spPr>
        <p:txBody>
          <a:bodyPr wrap="square" rtlCol="0">
            <a:spAutoFit/>
          </a:bodyPr>
          <a:lstStyle/>
          <a:p>
            <a:r>
              <a:rPr lang="fr-FR" sz="1100" u="sng" dirty="0" smtClean="0"/>
              <a:t>Recherche</a:t>
            </a:r>
            <a:r>
              <a:rPr lang="fr-FR" sz="1100" dirty="0" smtClean="0"/>
              <a:t> : Que signifie le mot conscription ?</a:t>
            </a:r>
          </a:p>
          <a:p>
            <a:endParaRPr lang="fr-FR" sz="1100" dirty="0" smtClean="0"/>
          </a:p>
          <a:p>
            <a:r>
              <a:rPr lang="fr-FR" sz="1100" dirty="0" smtClean="0"/>
              <a:t>Quel président a mis fin au service militaire en 2000 ?</a:t>
            </a:r>
          </a:p>
          <a:p>
            <a:endParaRPr lang="fr-FR" sz="1100" dirty="0"/>
          </a:p>
          <a:p>
            <a:r>
              <a:rPr lang="fr-FR" sz="1100" u="sng" dirty="0" smtClean="0"/>
              <a:t>Doc. 3 </a:t>
            </a:r>
            <a:r>
              <a:rPr lang="fr-FR" sz="1100" dirty="0" smtClean="0"/>
              <a:t>: Qui est le chef des armées  et dispose de l’arme nucléaire ?</a:t>
            </a:r>
          </a:p>
          <a:p>
            <a:endParaRPr lang="fr-FR" sz="1100" dirty="0" smtClean="0"/>
          </a:p>
          <a:p>
            <a:endParaRPr lang="fr-FR" sz="1100" dirty="0"/>
          </a:p>
          <a:p>
            <a:r>
              <a:rPr lang="fr-FR" sz="1100" dirty="0" smtClean="0"/>
              <a:t>Qui est responsable de la Défense nationale ?</a:t>
            </a:r>
          </a:p>
          <a:p>
            <a:endParaRPr lang="fr-FR" sz="1100" dirty="0" smtClean="0"/>
          </a:p>
          <a:p>
            <a:endParaRPr lang="fr-FR" sz="1100" dirty="0" smtClean="0"/>
          </a:p>
          <a:p>
            <a:r>
              <a:rPr lang="fr-FR" sz="1100" dirty="0" smtClean="0"/>
              <a:t>Qui vote le budget de la Défense et autorise la déclaration de guerre ?</a:t>
            </a:r>
            <a:endParaRPr lang="fr-FR" sz="1100" dirty="0"/>
          </a:p>
          <a:p>
            <a:endParaRPr lang="fr-FR" sz="1100" dirty="0" smtClean="0"/>
          </a:p>
          <a:p>
            <a:endParaRPr lang="fr-FR" sz="1100" dirty="0"/>
          </a:p>
          <a:p>
            <a:r>
              <a:rPr lang="fr-FR" sz="1100" dirty="0" smtClean="0"/>
              <a:t>Inscrire ci-dessous les 4 grandes forces de l’armée :</a:t>
            </a:r>
          </a:p>
          <a:p>
            <a:endParaRPr lang="fr-FR" sz="1400" dirty="0"/>
          </a:p>
          <a:p>
            <a:endParaRPr lang="fr-FR" sz="2000" dirty="0" smtClean="0"/>
          </a:p>
        </p:txBody>
      </p:sp>
      <p:sp>
        <p:nvSpPr>
          <p:cNvPr id="17" name="ZoneTexte 16"/>
          <p:cNvSpPr txBox="1"/>
          <p:nvPr/>
        </p:nvSpPr>
        <p:spPr>
          <a:xfrm>
            <a:off x="8837249" y="6550223"/>
            <a:ext cx="276038" cy="307777"/>
          </a:xfrm>
          <a:prstGeom prst="rect">
            <a:avLst/>
          </a:prstGeom>
          <a:noFill/>
        </p:spPr>
        <p:txBody>
          <a:bodyPr wrap="none" rtlCol="0">
            <a:spAutoFit/>
          </a:bodyPr>
          <a:lstStyle/>
          <a:p>
            <a:r>
              <a:rPr lang="fr-FR" sz="1400" dirty="0" smtClean="0"/>
              <a:t>2</a:t>
            </a:r>
            <a:endParaRPr lang="fr-FR" sz="1400" dirty="0"/>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53"/>
          <a:stretch/>
        </p:blipFill>
        <p:spPr bwMode="auto">
          <a:xfrm>
            <a:off x="-6478" y="528440"/>
            <a:ext cx="4938518" cy="31258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ZoneTexte 13"/>
          <p:cNvSpPr txBox="1"/>
          <p:nvPr/>
        </p:nvSpPr>
        <p:spPr>
          <a:xfrm>
            <a:off x="-6478" y="6629816"/>
            <a:ext cx="3732112" cy="246221"/>
          </a:xfrm>
          <a:prstGeom prst="rect">
            <a:avLst/>
          </a:prstGeom>
          <a:noFill/>
        </p:spPr>
        <p:txBody>
          <a:bodyPr wrap="none" rtlCol="0">
            <a:spAutoFit/>
          </a:bodyPr>
          <a:lstStyle/>
          <a:p>
            <a:r>
              <a:rPr lang="fr-FR" sz="1000" u="sng" dirty="0" smtClean="0"/>
              <a:t>Source</a:t>
            </a:r>
            <a:r>
              <a:rPr lang="fr-FR" sz="1000" dirty="0" smtClean="0"/>
              <a:t> : les chiffres clés de la Défense 2012, ministère de la Défense</a:t>
            </a:r>
            <a:endParaRPr lang="fr-FR" sz="1000" dirty="0"/>
          </a:p>
        </p:txBody>
      </p:sp>
      <p:sp>
        <p:nvSpPr>
          <p:cNvPr id="5" name="ZoneTexte 4"/>
          <p:cNvSpPr txBox="1"/>
          <p:nvPr/>
        </p:nvSpPr>
        <p:spPr>
          <a:xfrm>
            <a:off x="7880" y="256070"/>
            <a:ext cx="3495637" cy="276999"/>
          </a:xfrm>
          <a:prstGeom prst="rect">
            <a:avLst/>
          </a:prstGeom>
          <a:noFill/>
        </p:spPr>
        <p:txBody>
          <a:bodyPr wrap="none" rtlCol="0">
            <a:spAutoFit/>
          </a:bodyPr>
          <a:lstStyle/>
          <a:p>
            <a:r>
              <a:rPr lang="fr-FR" sz="1200" b="1" u="sng" dirty="0" smtClean="0"/>
              <a:t>Document 3 </a:t>
            </a:r>
            <a:r>
              <a:rPr lang="fr-FR" sz="1200" b="1" dirty="0" smtClean="0"/>
              <a:t>: L’organisation de la Défense nationale</a:t>
            </a:r>
            <a:endParaRPr lang="fr-FR" sz="1200" b="1" dirty="0"/>
          </a:p>
        </p:txBody>
      </p:sp>
      <p:sp>
        <p:nvSpPr>
          <p:cNvPr id="7" name="ZoneTexte 6"/>
          <p:cNvSpPr txBox="1"/>
          <p:nvPr/>
        </p:nvSpPr>
        <p:spPr>
          <a:xfrm>
            <a:off x="4464814" y="5750004"/>
            <a:ext cx="4667652" cy="1107996"/>
          </a:xfrm>
          <a:prstGeom prst="rect">
            <a:avLst/>
          </a:prstGeom>
          <a:solidFill>
            <a:schemeClr val="bg2">
              <a:lumMod val="90000"/>
            </a:schemeClr>
          </a:solidFill>
          <a:ln>
            <a:solidFill>
              <a:schemeClr val="tx1"/>
            </a:solidFill>
          </a:ln>
        </p:spPr>
        <p:txBody>
          <a:bodyPr wrap="square" rtlCol="0">
            <a:spAutoFit/>
          </a:bodyPr>
          <a:lstStyle/>
          <a:p>
            <a:r>
              <a:rPr lang="fr-FR" sz="1100" dirty="0" smtClean="0"/>
              <a:t>La France a une </a:t>
            </a:r>
            <a:r>
              <a:rPr lang="fr-FR" sz="1100" u="sng" dirty="0" smtClean="0"/>
              <a:t>armée de métiers. </a:t>
            </a:r>
            <a:r>
              <a:rPr lang="fr-FR" sz="1100" dirty="0" smtClean="0"/>
              <a:t>Pour défendre ses intérêts, elle participe à une </a:t>
            </a:r>
            <a:r>
              <a:rPr lang="fr-FR" sz="1100" b="1" u="sng" dirty="0" smtClean="0"/>
              <a:t>défense globale</a:t>
            </a:r>
            <a:r>
              <a:rPr lang="fr-FR" sz="1100" dirty="0" smtClean="0"/>
              <a:t>, c’est-à-dire qu’elle est engagée avec d’autres pays dans la sécurité mondiale. L’intervention au Mali en 2013 en est un bon exemple. Elle a des alliés : elle fait partie de </a:t>
            </a:r>
            <a:r>
              <a:rPr lang="fr-FR" sz="1100" u="sng" dirty="0" smtClean="0"/>
              <a:t>l’OTAN</a:t>
            </a:r>
            <a:r>
              <a:rPr lang="fr-FR" sz="1100" dirty="0"/>
              <a:t> </a:t>
            </a:r>
            <a:r>
              <a:rPr lang="fr-FR" sz="1100" dirty="0" smtClean="0"/>
              <a:t>et participe à la Politique Européenne de Sécurité et de Défense (</a:t>
            </a:r>
            <a:r>
              <a:rPr lang="fr-FR" sz="1100" u="sng" dirty="0" smtClean="0"/>
              <a:t>PESD</a:t>
            </a:r>
            <a:r>
              <a:rPr lang="fr-FR" sz="1100" dirty="0" smtClean="0"/>
              <a:t>). Elle est membre du </a:t>
            </a:r>
            <a:r>
              <a:rPr lang="fr-FR" sz="1100" u="sng" dirty="0" smtClean="0"/>
              <a:t>conseil de sécurité de l’ONU</a:t>
            </a:r>
            <a:r>
              <a:rPr lang="fr-FR" sz="1100" dirty="0" smtClean="0"/>
              <a:t>. </a:t>
            </a:r>
            <a:endParaRPr lang="fr-FR" sz="1100" dirty="0"/>
          </a:p>
        </p:txBody>
      </p:sp>
      <p:sp>
        <p:nvSpPr>
          <p:cNvPr id="8" name="ZoneTexte 7"/>
          <p:cNvSpPr txBox="1"/>
          <p:nvPr/>
        </p:nvSpPr>
        <p:spPr>
          <a:xfrm>
            <a:off x="827584" y="3933056"/>
            <a:ext cx="898003" cy="261610"/>
          </a:xfrm>
          <a:prstGeom prst="rect">
            <a:avLst/>
          </a:prstGeom>
          <a:noFill/>
        </p:spPr>
        <p:txBody>
          <a:bodyPr wrap="none" rtlCol="0">
            <a:spAutoFit/>
          </a:bodyPr>
          <a:lstStyle/>
          <a:p>
            <a:r>
              <a:rPr lang="fr-FR" sz="1100" b="1" u="sng" dirty="0" smtClean="0"/>
              <a:t>Document 4</a:t>
            </a:r>
            <a:endParaRPr lang="fr-FR" sz="1100" b="1" u="sng" dirty="0"/>
          </a:p>
        </p:txBody>
      </p:sp>
      <p:sp>
        <p:nvSpPr>
          <p:cNvPr id="13" name="ZoneTexte 12"/>
          <p:cNvSpPr txBox="1"/>
          <p:nvPr/>
        </p:nvSpPr>
        <p:spPr>
          <a:xfrm>
            <a:off x="4746733" y="3241503"/>
            <a:ext cx="4397271" cy="2462213"/>
          </a:xfrm>
          <a:prstGeom prst="rect">
            <a:avLst/>
          </a:prstGeom>
          <a:noFill/>
          <a:ln>
            <a:solidFill>
              <a:schemeClr val="tx1"/>
            </a:solidFill>
          </a:ln>
        </p:spPr>
        <p:txBody>
          <a:bodyPr wrap="square" rtlCol="0">
            <a:spAutoFit/>
          </a:bodyPr>
          <a:lstStyle/>
          <a:p>
            <a:r>
              <a:rPr lang="fr-FR" sz="1100" dirty="0"/>
              <a:t> </a:t>
            </a:r>
            <a:r>
              <a:rPr lang="fr-FR" sz="1100" dirty="0" smtClean="0"/>
              <a:t>   D’après le document 4, combien de militaires français sont en dehors        de la métropole ?</a:t>
            </a:r>
          </a:p>
          <a:p>
            <a:endParaRPr lang="fr-FR" sz="1100" dirty="0"/>
          </a:p>
          <a:p>
            <a:r>
              <a:rPr lang="fr-FR" sz="1100" dirty="0" smtClean="0"/>
              <a:t>A l’aide du document et de tes </a:t>
            </a:r>
            <a:r>
              <a:rPr lang="fr-FR" sz="1100" dirty="0" smtClean="0"/>
              <a:t>recherches explique </a:t>
            </a:r>
            <a:r>
              <a:rPr lang="fr-FR" sz="1100" dirty="0" smtClean="0"/>
              <a:t>les expressions suivantes :</a:t>
            </a:r>
          </a:p>
          <a:p>
            <a:r>
              <a:rPr lang="fr-FR" sz="1100" dirty="0" smtClean="0"/>
              <a:t>- « forces de souveraineté »:</a:t>
            </a:r>
          </a:p>
          <a:p>
            <a:endParaRPr lang="fr-FR" sz="1100" dirty="0"/>
          </a:p>
          <a:p>
            <a:endParaRPr lang="fr-FR" sz="1100" dirty="0" smtClean="0"/>
          </a:p>
          <a:p>
            <a:r>
              <a:rPr lang="fr-FR" sz="1100" dirty="0" smtClean="0"/>
              <a:t>- « forces de présences » :</a:t>
            </a:r>
          </a:p>
          <a:p>
            <a:endParaRPr lang="fr-FR" sz="1100" dirty="0"/>
          </a:p>
          <a:p>
            <a:endParaRPr lang="fr-FR" sz="1100" dirty="0" smtClean="0"/>
          </a:p>
          <a:p>
            <a:pPr marL="171450" indent="-171450">
              <a:buFontTx/>
              <a:buChar char="-"/>
            </a:pPr>
            <a:r>
              <a:rPr lang="fr-FR" sz="1100" dirty="0" err="1" smtClean="0"/>
              <a:t>Opex</a:t>
            </a:r>
            <a:r>
              <a:rPr lang="fr-FR" sz="1100" dirty="0" smtClean="0"/>
              <a:t> = opération extérieure  : Quelle différence y a-t-il entre les « </a:t>
            </a:r>
            <a:r>
              <a:rPr lang="fr-FR" sz="1100" dirty="0" err="1" smtClean="0"/>
              <a:t>opex</a:t>
            </a:r>
            <a:r>
              <a:rPr lang="fr-FR" sz="1100" dirty="0" smtClean="0"/>
              <a:t> nationales » et les « </a:t>
            </a:r>
            <a:r>
              <a:rPr lang="fr-FR" sz="1100" dirty="0" err="1" smtClean="0"/>
              <a:t>opex</a:t>
            </a:r>
            <a:r>
              <a:rPr lang="fr-FR" sz="1100" dirty="0" smtClean="0"/>
              <a:t> multinationales » ?</a:t>
            </a:r>
          </a:p>
          <a:p>
            <a:pPr marL="171450" indent="-171450">
              <a:buFontTx/>
              <a:buChar char="-"/>
            </a:pPr>
            <a:endParaRPr lang="fr-FR" sz="1100" dirty="0" smtClean="0"/>
          </a:p>
        </p:txBody>
      </p:sp>
    </p:spTree>
    <p:extLst>
      <p:ext uri="{BB962C8B-B14F-4D97-AF65-F5344CB8AC3E}">
        <p14:creationId xmlns:p14="http://schemas.microsoft.com/office/powerpoint/2010/main" val="1841898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08104" y="1126"/>
            <a:ext cx="2512354" cy="276999"/>
          </a:xfrm>
          <a:prstGeom prst="rect">
            <a:avLst/>
          </a:prstGeom>
          <a:noFill/>
        </p:spPr>
        <p:txBody>
          <a:bodyPr wrap="none" rtlCol="0">
            <a:spAutoFit/>
          </a:bodyPr>
          <a:lstStyle/>
          <a:p>
            <a:r>
              <a:rPr lang="fr-FR" sz="1200" b="1" dirty="0"/>
              <a:t>4</a:t>
            </a:r>
            <a:r>
              <a:rPr lang="fr-FR" sz="1200" b="1" dirty="0" smtClean="0"/>
              <a:t>) </a:t>
            </a:r>
            <a:r>
              <a:rPr lang="fr-FR" sz="1200" b="1" u="sng" dirty="0" smtClean="0"/>
              <a:t>Les jeunes et la Défense nationale</a:t>
            </a:r>
            <a:endParaRPr lang="fr-FR" sz="1200" b="1" u="sng" dirty="0"/>
          </a:p>
        </p:txBody>
      </p:sp>
      <p:sp>
        <p:nvSpPr>
          <p:cNvPr id="3" name="Rectangle 2"/>
          <p:cNvSpPr/>
          <p:nvPr/>
        </p:nvSpPr>
        <p:spPr>
          <a:xfrm>
            <a:off x="-6478" y="0"/>
            <a:ext cx="8322893" cy="276999"/>
          </a:xfrm>
          <a:prstGeom prst="rect">
            <a:avLst/>
          </a:prstGeom>
        </p:spPr>
        <p:txBody>
          <a:bodyPr wrap="square">
            <a:spAutoFit/>
          </a:bodyPr>
          <a:lstStyle/>
          <a:p>
            <a:r>
              <a:rPr lang="fr-FR" sz="1200" b="1" u="sng" dirty="0"/>
              <a:t>Chapitre 4 : La Défense et la </a:t>
            </a:r>
            <a:r>
              <a:rPr lang="fr-FR" sz="1200" b="1" u="sng" dirty="0" smtClean="0"/>
              <a:t>paix</a:t>
            </a:r>
            <a:r>
              <a:rPr lang="fr-FR" sz="1200" dirty="0" smtClean="0"/>
              <a:t>	</a:t>
            </a:r>
            <a:r>
              <a:rPr lang="fr-FR" sz="1200" b="1" dirty="0"/>
              <a:t>I. </a:t>
            </a:r>
            <a:r>
              <a:rPr lang="fr-FR" sz="1200" b="1" u="sng" dirty="0"/>
              <a:t>La Défense </a:t>
            </a:r>
            <a:r>
              <a:rPr lang="fr-FR" sz="1200" b="1" u="sng" dirty="0" smtClean="0"/>
              <a:t>nationale</a:t>
            </a:r>
            <a:r>
              <a:rPr lang="fr-FR" sz="1200" b="1" dirty="0" smtClean="0"/>
              <a:t>	</a:t>
            </a:r>
            <a:endParaRPr lang="fr-FR" sz="1200" b="1" u="sng"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4917"/>
            <a:ext cx="2339752" cy="3274279"/>
          </a:xfrm>
          <a:prstGeom prst="rect">
            <a:avLst/>
          </a:prstGeom>
          <a:ln>
            <a:solidFill>
              <a:schemeClr val="tx1"/>
            </a:solidFill>
          </a:ln>
        </p:spPr>
      </p:pic>
      <p:sp>
        <p:nvSpPr>
          <p:cNvPr id="7" name="Rectangle 6"/>
          <p:cNvSpPr/>
          <p:nvPr/>
        </p:nvSpPr>
        <p:spPr>
          <a:xfrm>
            <a:off x="1613" y="3518477"/>
            <a:ext cx="6102424" cy="33085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100" b="1" dirty="0">
                <a:solidFill>
                  <a:srgbClr val="000000"/>
                </a:solidFill>
                <a:latin typeface="Arial"/>
              </a:rPr>
              <a:t>Troisième étape du "parcours de citoyenneté", la JDC</a:t>
            </a:r>
            <a:r>
              <a:rPr lang="fr-FR" sz="1100" dirty="0">
                <a:solidFill>
                  <a:srgbClr val="000000"/>
                </a:solidFill>
                <a:latin typeface="Arial"/>
              </a:rPr>
              <a:t>  </a:t>
            </a:r>
            <a:r>
              <a:rPr lang="fr-FR" sz="1100" b="1" dirty="0">
                <a:solidFill>
                  <a:srgbClr val="000000"/>
                </a:solidFill>
                <a:latin typeface="Arial"/>
              </a:rPr>
              <a:t>est obligatoire pour les garçons et les filles entre la date de recensement et l'âge de 18 ans.</a:t>
            </a:r>
            <a:endParaRPr lang="fr-FR" sz="1100" dirty="0">
              <a:solidFill>
                <a:srgbClr val="000000"/>
              </a:solidFill>
              <a:latin typeface="Arial"/>
            </a:endParaRPr>
          </a:p>
          <a:p>
            <a:r>
              <a:rPr lang="fr-FR" sz="1100" dirty="0">
                <a:solidFill>
                  <a:srgbClr val="000000"/>
                </a:solidFill>
                <a:latin typeface="Arial"/>
              </a:rPr>
              <a:t>Les pouvoirs publics et les forces armées agissent chaque jour pour que la liberté puisse exister, sur notre territoire, mais également en Europe et sur d'autres continents.</a:t>
            </a:r>
          </a:p>
          <a:p>
            <a:r>
              <a:rPr lang="fr-FR" sz="1100" dirty="0">
                <a:solidFill>
                  <a:srgbClr val="000000"/>
                </a:solidFill>
                <a:latin typeface="Arial"/>
              </a:rPr>
              <a:t>La JDC est une journée qui permet de rappeler à chacun que cette liberté a un prix. C'est aussi une occasion unique de contact direct avec la communauté militaire, et de découverte des multiples métiers et spécialités, civiles et militaires qu'offre aujourd'hui aux jeunes, la Défense.</a:t>
            </a:r>
          </a:p>
          <a:p>
            <a:r>
              <a:rPr lang="fr-FR" sz="1100" dirty="0">
                <a:solidFill>
                  <a:srgbClr val="000000"/>
                </a:solidFill>
                <a:latin typeface="Arial"/>
              </a:rPr>
              <a:t>Opportunités professionnelles mais également opportunité d'aide spécifique pour les jeunes en difficulté, qui pourront - s'ils le souhaitent - obtenir lors de cette journée des conseils d'orientation vers des structures d'aide adaptée.</a:t>
            </a:r>
          </a:p>
          <a:p>
            <a:r>
              <a:rPr lang="fr-FR" sz="1100" dirty="0">
                <a:solidFill>
                  <a:srgbClr val="000000"/>
                </a:solidFill>
                <a:latin typeface="Arial"/>
              </a:rPr>
              <a:t>Le programme de la journée comprend :</a:t>
            </a:r>
          </a:p>
          <a:p>
            <a:pPr>
              <a:buFont typeface="Arial"/>
              <a:buChar char="•"/>
            </a:pPr>
            <a:r>
              <a:rPr lang="fr-FR" sz="1100" dirty="0">
                <a:solidFill>
                  <a:srgbClr val="000000"/>
                </a:solidFill>
                <a:latin typeface="Arial"/>
              </a:rPr>
              <a:t>un petit-déjeuner d'accueil,</a:t>
            </a:r>
          </a:p>
          <a:p>
            <a:pPr>
              <a:buFont typeface="Arial"/>
              <a:buChar char="•"/>
            </a:pPr>
            <a:r>
              <a:rPr lang="fr-FR" sz="1100" dirty="0">
                <a:solidFill>
                  <a:srgbClr val="000000"/>
                </a:solidFill>
                <a:latin typeface="Arial"/>
              </a:rPr>
              <a:t>des modules d'informations sur les responsabilités du citoyen et les enjeux de la défense,</a:t>
            </a:r>
          </a:p>
          <a:p>
            <a:pPr>
              <a:buFont typeface="Arial"/>
              <a:buChar char="•"/>
            </a:pPr>
            <a:r>
              <a:rPr lang="fr-FR" sz="1100" dirty="0">
                <a:solidFill>
                  <a:srgbClr val="000000"/>
                </a:solidFill>
                <a:latin typeface="Arial"/>
              </a:rPr>
              <a:t>des tests de connaissance de la langue française établis par l'éducation nationale,</a:t>
            </a:r>
          </a:p>
          <a:p>
            <a:pPr>
              <a:buFont typeface="Arial"/>
              <a:buChar char="•"/>
            </a:pPr>
            <a:r>
              <a:rPr lang="fr-FR" sz="1100" dirty="0">
                <a:solidFill>
                  <a:srgbClr val="000000"/>
                </a:solidFill>
                <a:latin typeface="Arial"/>
              </a:rPr>
              <a:t>un repas le midi,</a:t>
            </a:r>
          </a:p>
          <a:p>
            <a:pPr>
              <a:buFont typeface="Arial"/>
              <a:buChar char="•"/>
            </a:pPr>
            <a:r>
              <a:rPr lang="fr-FR" sz="1100" dirty="0">
                <a:solidFill>
                  <a:srgbClr val="000000"/>
                </a:solidFill>
                <a:latin typeface="Arial"/>
              </a:rPr>
              <a:t>une initiation aux gestes de premiers secours dans une majorité de sites,</a:t>
            </a:r>
          </a:p>
          <a:p>
            <a:pPr>
              <a:buFont typeface="Arial"/>
              <a:buChar char="•"/>
            </a:pPr>
            <a:r>
              <a:rPr lang="fr-FR" sz="1100" dirty="0">
                <a:solidFill>
                  <a:srgbClr val="000000"/>
                </a:solidFill>
                <a:latin typeface="Arial"/>
              </a:rPr>
              <a:t>éventuellement une visite des installations militaires.</a:t>
            </a:r>
          </a:p>
          <a:p>
            <a:r>
              <a:rPr lang="fr-FR" sz="1100" dirty="0">
                <a:solidFill>
                  <a:srgbClr val="000000"/>
                </a:solidFill>
                <a:latin typeface="Arial"/>
              </a:rPr>
              <a:t>En fin de journée, un </a:t>
            </a:r>
            <a:r>
              <a:rPr lang="fr-FR" sz="1100" b="1" dirty="0">
                <a:solidFill>
                  <a:srgbClr val="000000"/>
                </a:solidFill>
                <a:latin typeface="Arial"/>
              </a:rPr>
              <a:t>certificat de participation</a:t>
            </a:r>
            <a:r>
              <a:rPr lang="fr-FR" sz="1100" dirty="0">
                <a:solidFill>
                  <a:srgbClr val="000000"/>
                </a:solidFill>
                <a:latin typeface="Arial"/>
              </a:rPr>
              <a:t>  est remis. Il est </a:t>
            </a:r>
            <a:r>
              <a:rPr lang="fr-FR" sz="1100" b="1" dirty="0">
                <a:solidFill>
                  <a:srgbClr val="000000"/>
                </a:solidFill>
                <a:latin typeface="Arial"/>
              </a:rPr>
              <a:t>obligatoire</a:t>
            </a:r>
            <a:r>
              <a:rPr lang="fr-FR" sz="1100" dirty="0">
                <a:solidFill>
                  <a:srgbClr val="000000"/>
                </a:solidFill>
                <a:latin typeface="Arial"/>
              </a:rPr>
              <a:t> pour l'inscription aux </a:t>
            </a:r>
            <a:r>
              <a:rPr lang="fr-FR" sz="1100" b="1" dirty="0">
                <a:solidFill>
                  <a:srgbClr val="000000"/>
                </a:solidFill>
                <a:latin typeface="Arial"/>
              </a:rPr>
              <a:t>examens</a:t>
            </a:r>
            <a:r>
              <a:rPr lang="fr-FR" sz="1100" dirty="0">
                <a:solidFill>
                  <a:srgbClr val="000000"/>
                </a:solidFill>
                <a:latin typeface="Arial"/>
              </a:rPr>
              <a:t>  et </a:t>
            </a:r>
            <a:r>
              <a:rPr lang="fr-FR" sz="1100" b="1" dirty="0">
                <a:solidFill>
                  <a:srgbClr val="000000"/>
                </a:solidFill>
                <a:latin typeface="Arial"/>
              </a:rPr>
              <a:t>concours</a:t>
            </a:r>
            <a:r>
              <a:rPr lang="fr-FR" sz="1100" dirty="0">
                <a:solidFill>
                  <a:srgbClr val="000000"/>
                </a:solidFill>
                <a:latin typeface="Arial"/>
              </a:rPr>
              <a:t>  soumis au contrôle de l'autorité publique.</a:t>
            </a:r>
            <a:endParaRPr lang="fr-FR" sz="1100" b="0" i="0" dirty="0">
              <a:solidFill>
                <a:srgbClr val="000000"/>
              </a:solidFill>
              <a:effectLst/>
              <a:latin typeface="Arial"/>
            </a:endParaRPr>
          </a:p>
        </p:txBody>
      </p:sp>
      <p:sp>
        <p:nvSpPr>
          <p:cNvPr id="8" name="ZoneTexte 7"/>
          <p:cNvSpPr txBox="1"/>
          <p:nvPr/>
        </p:nvSpPr>
        <p:spPr>
          <a:xfrm>
            <a:off x="4819100" y="244917"/>
            <a:ext cx="3078087" cy="815608"/>
          </a:xfrm>
          <a:prstGeom prst="rect">
            <a:avLst/>
          </a:prstGeom>
          <a:noFill/>
        </p:spPr>
        <p:txBody>
          <a:bodyPr wrap="none" rtlCol="0">
            <a:spAutoFit/>
          </a:bodyPr>
          <a:lstStyle/>
          <a:p>
            <a:r>
              <a:rPr lang="fr-FR" sz="1100" dirty="0" smtClean="0"/>
              <a:t>Résumer en une phrase ce qu’est le recensement :</a:t>
            </a:r>
          </a:p>
          <a:p>
            <a:endParaRPr lang="fr-FR" sz="1200" dirty="0"/>
          </a:p>
          <a:p>
            <a:endParaRPr lang="fr-FR" sz="1200" dirty="0" smtClean="0"/>
          </a:p>
          <a:p>
            <a:endParaRPr lang="fr-FR" sz="1200" dirty="0"/>
          </a:p>
        </p:txBody>
      </p:sp>
      <p:sp>
        <p:nvSpPr>
          <p:cNvPr id="9" name="ZoneTexte 8"/>
          <p:cNvSpPr txBox="1"/>
          <p:nvPr/>
        </p:nvSpPr>
        <p:spPr>
          <a:xfrm>
            <a:off x="4755805" y="1252090"/>
            <a:ext cx="4357482" cy="2139047"/>
          </a:xfrm>
          <a:prstGeom prst="rect">
            <a:avLst/>
          </a:prstGeom>
          <a:noFill/>
        </p:spPr>
        <p:txBody>
          <a:bodyPr wrap="square" rtlCol="0">
            <a:spAutoFit/>
          </a:bodyPr>
          <a:lstStyle/>
          <a:p>
            <a:endParaRPr lang="fr-FR" sz="1200" dirty="0" smtClean="0"/>
          </a:p>
          <a:p>
            <a:r>
              <a:rPr lang="fr-FR" sz="1100" dirty="0" smtClean="0"/>
              <a:t>JDC = </a:t>
            </a:r>
          </a:p>
          <a:p>
            <a:endParaRPr lang="fr-FR" sz="1100" dirty="0"/>
          </a:p>
          <a:p>
            <a:r>
              <a:rPr lang="fr-FR" sz="1100" dirty="0" smtClean="0"/>
              <a:t>Qui est concerné par cette journée ?</a:t>
            </a:r>
          </a:p>
          <a:p>
            <a:endParaRPr lang="fr-FR" sz="1100" dirty="0" smtClean="0"/>
          </a:p>
          <a:p>
            <a:endParaRPr lang="fr-FR" sz="1100" dirty="0"/>
          </a:p>
          <a:p>
            <a:r>
              <a:rPr lang="fr-FR" sz="1100" dirty="0" smtClean="0"/>
              <a:t>Quand faut-il la faire ?</a:t>
            </a:r>
          </a:p>
          <a:p>
            <a:endParaRPr lang="fr-FR" sz="1100" dirty="0"/>
          </a:p>
          <a:p>
            <a:r>
              <a:rPr lang="fr-FR" sz="1100" dirty="0" smtClean="0"/>
              <a:t>Où a-t-elle lieu ?</a:t>
            </a:r>
          </a:p>
          <a:p>
            <a:endParaRPr lang="fr-FR" sz="1100" dirty="0"/>
          </a:p>
          <a:p>
            <a:endParaRPr lang="fr-FR" sz="1100" dirty="0"/>
          </a:p>
          <a:p>
            <a:endParaRPr lang="fr-FR" sz="1100" dirty="0"/>
          </a:p>
        </p:txBody>
      </p:sp>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894" t="15817" r="36627" b="20634"/>
          <a:stretch/>
        </p:blipFill>
        <p:spPr bwMode="auto">
          <a:xfrm>
            <a:off x="2339752" y="244916"/>
            <a:ext cx="2347237" cy="32735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6134750" y="3212976"/>
            <a:ext cx="3009250" cy="3477875"/>
          </a:xfrm>
          <a:prstGeom prst="rect">
            <a:avLst/>
          </a:prstGeom>
          <a:noFill/>
        </p:spPr>
        <p:txBody>
          <a:bodyPr wrap="square" rtlCol="0">
            <a:spAutoFit/>
          </a:bodyPr>
          <a:lstStyle/>
          <a:p>
            <a:r>
              <a:rPr lang="fr-FR" sz="1100" dirty="0"/>
              <a:t>D’après les documents, </a:t>
            </a:r>
            <a:r>
              <a:rPr lang="fr-FR" sz="1100" dirty="0" smtClean="0"/>
              <a:t>quels sont les 3 objectifs de cette journée ?</a:t>
            </a:r>
          </a:p>
          <a:p>
            <a:endParaRPr lang="fr-FR" sz="1100" dirty="0"/>
          </a:p>
          <a:p>
            <a:r>
              <a:rPr lang="fr-FR" sz="1100" dirty="0" smtClean="0"/>
              <a:t>-</a:t>
            </a:r>
          </a:p>
          <a:p>
            <a:endParaRPr lang="fr-FR" sz="1100" dirty="0" smtClean="0"/>
          </a:p>
          <a:p>
            <a:endParaRPr lang="fr-FR" sz="1100" dirty="0"/>
          </a:p>
          <a:p>
            <a:r>
              <a:rPr lang="fr-FR" sz="1100" dirty="0" smtClean="0"/>
              <a:t>-</a:t>
            </a:r>
          </a:p>
          <a:p>
            <a:endParaRPr lang="fr-FR" sz="1100" dirty="0"/>
          </a:p>
          <a:p>
            <a:endParaRPr lang="fr-FR" sz="1100" dirty="0" smtClean="0"/>
          </a:p>
          <a:p>
            <a:r>
              <a:rPr lang="fr-FR" sz="1100" dirty="0" smtClean="0"/>
              <a:t>-</a:t>
            </a:r>
          </a:p>
          <a:p>
            <a:endParaRPr lang="fr-FR" sz="1100" dirty="0" smtClean="0"/>
          </a:p>
          <a:p>
            <a:endParaRPr lang="fr-FR" sz="1100" dirty="0"/>
          </a:p>
          <a:p>
            <a:endParaRPr lang="fr-FR" sz="1100" dirty="0"/>
          </a:p>
          <a:p>
            <a:r>
              <a:rPr lang="fr-FR" sz="1100" dirty="0" smtClean="0"/>
              <a:t>Quelles sont les conséquences si tu ne te présentes pas à la JDC ?</a:t>
            </a:r>
          </a:p>
          <a:p>
            <a:endParaRPr lang="fr-FR" sz="1100" dirty="0"/>
          </a:p>
          <a:p>
            <a:endParaRPr lang="fr-FR" sz="1100" dirty="0" smtClean="0"/>
          </a:p>
          <a:p>
            <a:endParaRPr lang="fr-FR" sz="1100" dirty="0"/>
          </a:p>
          <a:p>
            <a:endParaRPr lang="fr-FR" sz="1100" dirty="0" smtClean="0"/>
          </a:p>
          <a:p>
            <a:endParaRPr lang="fr-FR" sz="1100" dirty="0" smtClean="0"/>
          </a:p>
        </p:txBody>
      </p:sp>
      <p:sp>
        <p:nvSpPr>
          <p:cNvPr id="13" name="ZoneTexte 12"/>
          <p:cNvSpPr txBox="1"/>
          <p:nvPr/>
        </p:nvSpPr>
        <p:spPr>
          <a:xfrm>
            <a:off x="8837249" y="6550223"/>
            <a:ext cx="276038" cy="307777"/>
          </a:xfrm>
          <a:prstGeom prst="rect">
            <a:avLst/>
          </a:prstGeom>
          <a:noFill/>
        </p:spPr>
        <p:txBody>
          <a:bodyPr wrap="none" rtlCol="0">
            <a:spAutoFit/>
          </a:bodyPr>
          <a:lstStyle/>
          <a:p>
            <a:r>
              <a:rPr lang="fr-FR" sz="1400" dirty="0"/>
              <a:t>3</a:t>
            </a:r>
          </a:p>
        </p:txBody>
      </p:sp>
    </p:spTree>
    <p:extLst>
      <p:ext uri="{BB962C8B-B14F-4D97-AF65-F5344CB8AC3E}">
        <p14:creationId xmlns:p14="http://schemas.microsoft.com/office/powerpoint/2010/main" val="2217661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8" y="0"/>
            <a:ext cx="8322893" cy="276999"/>
          </a:xfrm>
          <a:prstGeom prst="rect">
            <a:avLst/>
          </a:prstGeom>
        </p:spPr>
        <p:txBody>
          <a:bodyPr wrap="square">
            <a:spAutoFit/>
          </a:bodyPr>
          <a:lstStyle/>
          <a:p>
            <a:r>
              <a:rPr lang="fr-FR" sz="1200" b="1" u="sng" dirty="0"/>
              <a:t>Chapitre 4 : La Défense et la </a:t>
            </a:r>
            <a:r>
              <a:rPr lang="fr-FR" sz="1200" b="1" u="sng" dirty="0" smtClean="0"/>
              <a:t>paix</a:t>
            </a:r>
            <a:r>
              <a:rPr lang="fr-FR" sz="1200" dirty="0"/>
              <a:t> </a:t>
            </a:r>
            <a:r>
              <a:rPr lang="fr-FR" sz="1200" dirty="0" smtClean="0"/>
              <a:t>  </a:t>
            </a:r>
            <a:r>
              <a:rPr lang="fr-FR" sz="1200" b="1" dirty="0" smtClean="0"/>
              <a:t>II. </a:t>
            </a:r>
            <a:r>
              <a:rPr lang="fr-FR" sz="1200" b="1" u="sng" dirty="0" smtClean="0"/>
              <a:t>L’ONU et la paix</a:t>
            </a:r>
            <a:r>
              <a:rPr lang="fr-FR" sz="1200" b="1" dirty="0" smtClean="0"/>
              <a:t>     </a:t>
            </a:r>
            <a:r>
              <a:rPr lang="fr-FR" sz="1200" i="1" dirty="0" smtClean="0"/>
              <a:t>Comment fonctionne l’ONU et quels sont ses objectifs ?</a:t>
            </a:r>
            <a:endParaRPr lang="fr-FR" sz="1200" b="1" i="1" u="sng" dirty="0"/>
          </a:p>
        </p:txBody>
      </p:sp>
      <p:sp>
        <p:nvSpPr>
          <p:cNvPr id="5" name="Rectangle 4"/>
          <p:cNvSpPr/>
          <p:nvPr/>
        </p:nvSpPr>
        <p:spPr>
          <a:xfrm>
            <a:off x="21127" y="414774"/>
            <a:ext cx="3614769"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100" b="1" u="sng" dirty="0" smtClean="0"/>
              <a:t>Document 1 </a:t>
            </a:r>
            <a:r>
              <a:rPr lang="fr-FR" sz="1100" b="1" dirty="0" smtClean="0"/>
              <a:t>: Comment </a:t>
            </a:r>
            <a:r>
              <a:rPr lang="fr-FR" sz="1100" b="1" dirty="0"/>
              <a:t>l'ONU </a:t>
            </a:r>
            <a:r>
              <a:rPr lang="fr-FR" sz="1100" b="1" dirty="0" smtClean="0"/>
              <a:t>fonctionne-t-elle ?</a:t>
            </a:r>
            <a:endParaRPr lang="fr-FR" sz="1100" dirty="0">
              <a:solidFill>
                <a:srgbClr val="000000"/>
              </a:solidFill>
              <a:latin typeface="Arial"/>
            </a:endParaRPr>
          </a:p>
          <a:p>
            <a:r>
              <a:rPr lang="fr-FR" sz="1100" dirty="0" smtClean="0">
                <a:solidFill>
                  <a:srgbClr val="000000"/>
                </a:solidFill>
              </a:rPr>
              <a:t>L’Organisation </a:t>
            </a:r>
            <a:r>
              <a:rPr lang="fr-FR" sz="1100" dirty="0">
                <a:solidFill>
                  <a:srgbClr val="000000"/>
                </a:solidFill>
              </a:rPr>
              <a:t>des Nations Unies a été fondée le 24 octobre 1945 par 51 pays déterminés à préserver la paix grâce à la coopération internationale et à la sécurité collective. Aujourd’hui, elle compte </a:t>
            </a:r>
            <a:r>
              <a:rPr lang="fr-FR" sz="1100" dirty="0">
                <a:solidFill>
                  <a:srgbClr val="003366"/>
                </a:solidFill>
                <a:hlinkClick r:id="rId3"/>
              </a:rPr>
              <a:t>192 Membres</a:t>
            </a:r>
            <a:r>
              <a:rPr lang="fr-FR" sz="1100" dirty="0">
                <a:solidFill>
                  <a:srgbClr val="000000"/>
                </a:solidFill>
              </a:rPr>
              <a:t>, soit la quasi-totalité des nations du monde.</a:t>
            </a:r>
          </a:p>
          <a:p>
            <a:r>
              <a:rPr lang="fr-FR" sz="1100" dirty="0">
                <a:solidFill>
                  <a:srgbClr val="000000"/>
                </a:solidFill>
              </a:rPr>
              <a:t>Un État qui devient Membre de l’ONU accepte les obligations imposées par </a:t>
            </a:r>
            <a:r>
              <a:rPr lang="fr-FR" sz="1100" dirty="0" smtClean="0">
                <a:solidFill>
                  <a:srgbClr val="000000"/>
                </a:solidFill>
              </a:rPr>
              <a:t>la </a:t>
            </a:r>
            <a:r>
              <a:rPr lang="fr-FR" sz="1100" dirty="0">
                <a:solidFill>
                  <a:srgbClr val="000000"/>
                </a:solidFill>
              </a:rPr>
              <a:t>Charte des Nations Unies, traité international qui énonce les principes de base des relations entre pays. En vertu de la Charte, les buts de l’ONU sont au nombre de quatre:</a:t>
            </a:r>
          </a:p>
          <a:p>
            <a:pPr>
              <a:buFont typeface="Arial"/>
              <a:buChar char="•"/>
            </a:pPr>
            <a:r>
              <a:rPr lang="fr-FR" sz="1100" dirty="0" smtClean="0">
                <a:solidFill>
                  <a:srgbClr val="000000"/>
                </a:solidFill>
              </a:rPr>
              <a:t> maintenir </a:t>
            </a:r>
            <a:r>
              <a:rPr lang="fr-FR" sz="1100" dirty="0">
                <a:solidFill>
                  <a:srgbClr val="000000"/>
                </a:solidFill>
              </a:rPr>
              <a:t>la paix et la sécurité internationales;</a:t>
            </a:r>
          </a:p>
          <a:p>
            <a:pPr>
              <a:buFont typeface="Arial"/>
              <a:buChar char="•"/>
            </a:pPr>
            <a:r>
              <a:rPr lang="fr-FR" sz="1100" dirty="0" smtClean="0">
                <a:solidFill>
                  <a:srgbClr val="000000"/>
                </a:solidFill>
              </a:rPr>
              <a:t> développer </a:t>
            </a:r>
            <a:r>
              <a:rPr lang="fr-FR" sz="1100" dirty="0">
                <a:solidFill>
                  <a:srgbClr val="000000"/>
                </a:solidFill>
              </a:rPr>
              <a:t>des relations amicales entre les nations;</a:t>
            </a:r>
          </a:p>
          <a:p>
            <a:pPr>
              <a:buFont typeface="Arial"/>
              <a:buChar char="•"/>
            </a:pPr>
            <a:r>
              <a:rPr lang="fr-FR" sz="1100" dirty="0" smtClean="0">
                <a:solidFill>
                  <a:srgbClr val="000000"/>
                </a:solidFill>
              </a:rPr>
              <a:t> coopérer </a:t>
            </a:r>
            <a:r>
              <a:rPr lang="fr-FR" sz="1100" dirty="0">
                <a:solidFill>
                  <a:srgbClr val="000000"/>
                </a:solidFill>
              </a:rPr>
              <a:t>à la recherche d’une solution aux problèmes internationaux en encourageant le respect des droits de l’homme;</a:t>
            </a:r>
          </a:p>
          <a:p>
            <a:pPr>
              <a:buFont typeface="Arial"/>
              <a:buChar char="•"/>
            </a:pPr>
            <a:r>
              <a:rPr lang="fr-FR" sz="1100" dirty="0" smtClean="0">
                <a:solidFill>
                  <a:srgbClr val="000000"/>
                </a:solidFill>
              </a:rPr>
              <a:t> être </a:t>
            </a:r>
            <a:r>
              <a:rPr lang="fr-FR" sz="1100" dirty="0">
                <a:solidFill>
                  <a:srgbClr val="000000"/>
                </a:solidFill>
              </a:rPr>
              <a:t>un centre où s’harmonisent les efforts des nations.</a:t>
            </a:r>
          </a:p>
          <a:p>
            <a:r>
              <a:rPr lang="fr-FR" sz="1100" dirty="0">
                <a:solidFill>
                  <a:srgbClr val="000000"/>
                </a:solidFill>
              </a:rPr>
              <a:t>L’ONU n’est pas un gouvernement mondial et elle ne légifère pas. Elle offre toutefois les moyens de contribuer au règlement des conflits internationaux et de formuler des politiques sur des questions qui nous intéressent tous. Tous ses États Membres – grands ou petits, riches ou pauvres, quel que soit leur système politique ou social – ont leur mot à dire et disposent d’une voix et d’un vote</a:t>
            </a:r>
            <a:r>
              <a:rPr lang="fr-FR" sz="1100" dirty="0" smtClean="0">
                <a:solidFill>
                  <a:srgbClr val="000000"/>
                </a:solidFill>
              </a:rPr>
              <a:t>.</a:t>
            </a:r>
            <a:endParaRPr lang="fr-FR" sz="1100" dirty="0">
              <a:solidFill>
                <a:srgbClr val="000000"/>
              </a:solidFill>
            </a:endParaRPr>
          </a:p>
        </p:txBody>
      </p:sp>
      <p:pic>
        <p:nvPicPr>
          <p:cNvPr id="6146" name="Picture 2" descr="Drapeaux des Etats Memb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677" y="476671"/>
            <a:ext cx="2217383" cy="14457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081069" y="-5680"/>
            <a:ext cx="2059257" cy="430887"/>
          </a:xfrm>
          <a:prstGeom prst="rect">
            <a:avLst/>
          </a:prstGeom>
          <a:ln>
            <a:solidFill>
              <a:schemeClr val="tx1"/>
            </a:solidFill>
          </a:ln>
        </p:spPr>
        <p:txBody>
          <a:bodyPr wrap="square">
            <a:spAutoFit/>
          </a:bodyPr>
          <a:lstStyle/>
          <a:p>
            <a:r>
              <a:rPr lang="fr-FR" sz="1100" dirty="0"/>
              <a:t>Le Siège de l'ONU à New York  </a:t>
            </a:r>
            <a:br>
              <a:rPr lang="fr-FR" sz="1100" dirty="0"/>
            </a:br>
            <a:r>
              <a:rPr lang="fr-FR" sz="1100" dirty="0"/>
              <a:t>Photo ONU / Joao Araujo Pinto</a:t>
            </a:r>
          </a:p>
        </p:txBody>
      </p:sp>
      <p:pic>
        <p:nvPicPr>
          <p:cNvPr id="6148" name="Picture 4" descr="http://www.clg-montigny.ac-reims.fr/IMG/jpg/huitfoisoui_pict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4818" y="1922407"/>
            <a:ext cx="2407606" cy="493559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549195" y="4569758"/>
            <a:ext cx="1175622" cy="1277273"/>
          </a:xfrm>
          <a:prstGeom prst="rect">
            <a:avLst/>
          </a:prstGeom>
          <a:noFill/>
          <a:ln>
            <a:solidFill>
              <a:schemeClr val="tx1"/>
            </a:solidFill>
          </a:ln>
        </p:spPr>
        <p:txBody>
          <a:bodyPr wrap="square" rtlCol="0">
            <a:spAutoFit/>
          </a:bodyPr>
          <a:lstStyle/>
          <a:p>
            <a:r>
              <a:rPr lang="fr-FR" sz="1100" b="1" u="sng" dirty="0" smtClean="0"/>
              <a:t>Document 3 :</a:t>
            </a:r>
          </a:p>
          <a:p>
            <a:r>
              <a:rPr lang="fr-FR" sz="1100" b="1" dirty="0" smtClean="0"/>
              <a:t>Affiche de l’exposition « 8 fois huit » pour les objectifs du millénaire en 2015</a:t>
            </a:r>
            <a:endParaRPr lang="fr-FR" sz="1100" b="1" dirty="0"/>
          </a:p>
        </p:txBody>
      </p:sp>
      <p:pic>
        <p:nvPicPr>
          <p:cNvPr id="12" name="Picture 2" descr="http://in-terre-actif.com/2010/uploads/RITAPosts/tiny_mce/on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7988" y="2736610"/>
            <a:ext cx="1985388" cy="17641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8837249" y="6550223"/>
            <a:ext cx="276038" cy="307777"/>
          </a:xfrm>
          <a:prstGeom prst="rect">
            <a:avLst/>
          </a:prstGeom>
          <a:noFill/>
        </p:spPr>
        <p:txBody>
          <a:bodyPr wrap="none" rtlCol="0">
            <a:spAutoFit/>
          </a:bodyPr>
          <a:lstStyle/>
          <a:p>
            <a:r>
              <a:rPr lang="fr-FR" sz="1400" dirty="0" smtClean="0"/>
              <a:t>4</a:t>
            </a:r>
            <a:endParaRPr lang="fr-FR" sz="1400" dirty="0"/>
          </a:p>
        </p:txBody>
      </p:sp>
      <p:pic>
        <p:nvPicPr>
          <p:cNvPr id="307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3683"/>
          <a:stretch/>
        </p:blipFill>
        <p:spPr bwMode="auto">
          <a:xfrm>
            <a:off x="0" y="4500770"/>
            <a:ext cx="5220072" cy="2357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ZoneTexte 2"/>
          <p:cNvSpPr txBox="1"/>
          <p:nvPr/>
        </p:nvSpPr>
        <p:spPr>
          <a:xfrm>
            <a:off x="5220072" y="5949280"/>
            <a:ext cx="1504745" cy="938719"/>
          </a:xfrm>
          <a:prstGeom prst="rect">
            <a:avLst/>
          </a:prstGeom>
          <a:noFill/>
          <a:ln>
            <a:solidFill>
              <a:schemeClr val="tx1"/>
            </a:solidFill>
          </a:ln>
        </p:spPr>
        <p:txBody>
          <a:bodyPr wrap="square" rtlCol="0">
            <a:spAutoFit/>
          </a:bodyPr>
          <a:lstStyle/>
          <a:p>
            <a:r>
              <a:rPr lang="fr-FR" sz="1100" b="1" u="sng" dirty="0" smtClean="0"/>
              <a:t>Document 2 </a:t>
            </a:r>
            <a:r>
              <a:rPr lang="fr-FR" sz="1100" b="1" dirty="0" smtClean="0"/>
              <a:t>: Les missions et le bilan du Tribunal Pénal International de l’ex-Yougoslavie</a:t>
            </a:r>
            <a:endParaRPr lang="fr-FR" sz="1100" b="1" dirty="0"/>
          </a:p>
        </p:txBody>
      </p:sp>
      <p:cxnSp>
        <p:nvCxnSpPr>
          <p:cNvPr id="9" name="Connecteur droit avec flèche 8"/>
          <p:cNvCxnSpPr/>
          <p:nvPr/>
        </p:nvCxnSpPr>
        <p:spPr>
          <a:xfrm>
            <a:off x="6588224" y="5310643"/>
            <a:ext cx="288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4901293" y="6309320"/>
            <a:ext cx="31877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259" y="377773"/>
            <a:ext cx="3249137" cy="23588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3253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Connecteur droit avec flèche 52"/>
          <p:cNvCxnSpPr/>
          <p:nvPr/>
        </p:nvCxnSpPr>
        <p:spPr>
          <a:xfrm>
            <a:off x="7727879" y="2080460"/>
            <a:ext cx="0" cy="13799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4527542" y="123110"/>
            <a:ext cx="2939331" cy="307777"/>
          </a:xfrm>
          <a:prstGeom prst="rect">
            <a:avLst/>
          </a:prstGeom>
          <a:noFill/>
        </p:spPr>
        <p:txBody>
          <a:bodyPr wrap="none" rtlCol="0">
            <a:spAutoFit/>
          </a:bodyPr>
          <a:lstStyle/>
          <a:p>
            <a:r>
              <a:rPr lang="fr-FR" sz="1400" b="1" u="sng" dirty="0" smtClean="0">
                <a:solidFill>
                  <a:srgbClr val="FF0000"/>
                </a:solidFill>
              </a:rPr>
              <a:t>Schéma de fonctionnement de l’ONU</a:t>
            </a:r>
            <a:endParaRPr lang="fr-FR" sz="1400" b="1" u="sng" dirty="0">
              <a:solidFill>
                <a:srgbClr val="FF0000"/>
              </a:solidFill>
            </a:endParaRPr>
          </a:p>
        </p:txBody>
      </p:sp>
      <p:sp>
        <p:nvSpPr>
          <p:cNvPr id="7" name="Ellipse 6"/>
          <p:cNvSpPr/>
          <p:nvPr/>
        </p:nvSpPr>
        <p:spPr>
          <a:xfrm>
            <a:off x="2555776" y="548680"/>
            <a:ext cx="3291379" cy="170196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smtClean="0">
                <a:solidFill>
                  <a:schemeClr val="accent2"/>
                </a:solidFill>
              </a:rPr>
              <a:t>Assemblée générale de l’ONU</a:t>
            </a:r>
          </a:p>
          <a:p>
            <a:pPr marL="171450" indent="-171450">
              <a:buFont typeface="Arial" pitchFamily="34" charset="0"/>
              <a:buChar char="•"/>
            </a:pPr>
            <a:r>
              <a:rPr lang="fr-FR" sz="1200" b="1" dirty="0" smtClean="0">
                <a:solidFill>
                  <a:schemeClr val="tx1"/>
                </a:solidFill>
              </a:rPr>
              <a:t>………Etats membres </a:t>
            </a:r>
          </a:p>
          <a:p>
            <a:pPr marL="171450" indent="-171450">
              <a:buFont typeface="Arial" pitchFamily="34" charset="0"/>
              <a:buChar char="•"/>
            </a:pPr>
            <a:r>
              <a:rPr lang="fr-FR" sz="1200" b="1" dirty="0" smtClean="0">
                <a:solidFill>
                  <a:schemeClr val="tx1"/>
                </a:solidFill>
              </a:rPr>
              <a:t>1 Etat = 1 ………….</a:t>
            </a:r>
          </a:p>
          <a:p>
            <a:pPr marL="171450" indent="-171450">
              <a:buFont typeface="Arial" pitchFamily="34" charset="0"/>
              <a:buChar char="•"/>
            </a:pPr>
            <a:r>
              <a:rPr lang="fr-FR" sz="1200" b="1" dirty="0" smtClean="0">
                <a:solidFill>
                  <a:schemeClr val="tx1"/>
                </a:solidFill>
              </a:rPr>
              <a:t>Siège à ……………………………..</a:t>
            </a:r>
          </a:p>
          <a:p>
            <a:pPr marL="171450" indent="-171450">
              <a:buFont typeface="Arial" pitchFamily="34" charset="0"/>
              <a:buChar char="•"/>
            </a:pPr>
            <a:r>
              <a:rPr lang="fr-FR" sz="1200" b="1" dirty="0" smtClean="0">
                <a:solidFill>
                  <a:schemeClr val="tx1"/>
                </a:solidFill>
              </a:rPr>
              <a:t>Fait des recommandations</a:t>
            </a:r>
          </a:p>
          <a:p>
            <a:pPr marL="171450" indent="-171450">
              <a:buFont typeface="Arial" pitchFamily="34" charset="0"/>
              <a:buChar char="•"/>
            </a:pPr>
            <a:endParaRPr lang="fr-FR" sz="1200" b="1" dirty="0">
              <a:solidFill>
                <a:schemeClr val="tx1"/>
              </a:solidFill>
            </a:endParaRPr>
          </a:p>
          <a:p>
            <a:pPr algn="ctr"/>
            <a:endParaRPr lang="fr-FR" sz="1200" b="1" dirty="0">
              <a:solidFill>
                <a:schemeClr val="tx1"/>
              </a:solidFill>
            </a:endParaRPr>
          </a:p>
        </p:txBody>
      </p:sp>
      <p:sp>
        <p:nvSpPr>
          <p:cNvPr id="8" name="Rectangle 7"/>
          <p:cNvSpPr/>
          <p:nvPr/>
        </p:nvSpPr>
        <p:spPr>
          <a:xfrm>
            <a:off x="-6478" y="0"/>
            <a:ext cx="8322893" cy="276999"/>
          </a:xfrm>
          <a:prstGeom prst="rect">
            <a:avLst/>
          </a:prstGeom>
        </p:spPr>
        <p:txBody>
          <a:bodyPr wrap="square">
            <a:spAutoFit/>
          </a:bodyPr>
          <a:lstStyle/>
          <a:p>
            <a:r>
              <a:rPr lang="fr-FR" sz="1200" b="1" u="sng" dirty="0">
                <a:solidFill>
                  <a:srgbClr val="FF0000"/>
                </a:solidFill>
              </a:rPr>
              <a:t>Chapitre 4 : La Défense et la </a:t>
            </a:r>
            <a:r>
              <a:rPr lang="fr-FR" sz="1200" b="1" u="sng" dirty="0" smtClean="0">
                <a:solidFill>
                  <a:srgbClr val="FF0000"/>
                </a:solidFill>
              </a:rPr>
              <a:t>paix</a:t>
            </a:r>
            <a:r>
              <a:rPr lang="fr-FR" sz="1200" dirty="0" smtClean="0">
                <a:solidFill>
                  <a:srgbClr val="FF0000"/>
                </a:solidFill>
              </a:rPr>
              <a:t>	</a:t>
            </a:r>
            <a:r>
              <a:rPr lang="fr-FR" sz="1200" b="1" dirty="0" smtClean="0">
                <a:solidFill>
                  <a:srgbClr val="FF0000"/>
                </a:solidFill>
              </a:rPr>
              <a:t>II. </a:t>
            </a:r>
            <a:r>
              <a:rPr lang="fr-FR" sz="1200" b="1" u="sng" dirty="0" smtClean="0">
                <a:solidFill>
                  <a:srgbClr val="FF0000"/>
                </a:solidFill>
              </a:rPr>
              <a:t>L’ONU et la paix</a:t>
            </a:r>
            <a:r>
              <a:rPr lang="fr-FR" sz="1200" dirty="0" smtClean="0">
                <a:solidFill>
                  <a:srgbClr val="FF0000"/>
                </a:solidFill>
              </a:rPr>
              <a:t> </a:t>
            </a:r>
            <a:endParaRPr lang="fr-FR" sz="1200" b="1" i="1" u="sng" dirty="0">
              <a:solidFill>
                <a:srgbClr val="FF0000"/>
              </a:solidFill>
            </a:endParaRPr>
          </a:p>
        </p:txBody>
      </p:sp>
      <p:cxnSp>
        <p:nvCxnSpPr>
          <p:cNvPr id="10" name="Connecteur droit avec flèche 9"/>
          <p:cNvCxnSpPr>
            <a:endCxn id="11" idx="3"/>
          </p:cNvCxnSpPr>
          <p:nvPr/>
        </p:nvCxnSpPr>
        <p:spPr>
          <a:xfrm flipH="1" flipV="1">
            <a:off x="1590432" y="584776"/>
            <a:ext cx="1181369" cy="3077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99538" y="430887"/>
            <a:ext cx="1390894" cy="307777"/>
          </a:xfrm>
          <a:prstGeom prst="rect">
            <a:avLst/>
          </a:prstGeom>
          <a:solidFill>
            <a:schemeClr val="bg1">
              <a:lumMod val="95000"/>
            </a:schemeClr>
          </a:solidFill>
        </p:spPr>
        <p:txBody>
          <a:bodyPr wrap="none" rtlCol="0">
            <a:spAutoFit/>
          </a:bodyPr>
          <a:lstStyle/>
          <a:p>
            <a:r>
              <a:rPr lang="fr-FR" sz="1400" b="1" i="1" u="sng" dirty="0" smtClean="0">
                <a:solidFill>
                  <a:srgbClr val="FF0000"/>
                </a:solidFill>
              </a:rPr>
              <a:t>1. FAIRE LA PAIX</a:t>
            </a:r>
            <a:endParaRPr lang="fr-FR" sz="1400" b="1" i="1" u="sng" dirty="0">
              <a:solidFill>
                <a:srgbClr val="FF0000"/>
              </a:solidFill>
            </a:endParaRPr>
          </a:p>
        </p:txBody>
      </p:sp>
      <p:sp>
        <p:nvSpPr>
          <p:cNvPr id="15" name="ZoneTexte 14"/>
          <p:cNvSpPr txBox="1"/>
          <p:nvPr/>
        </p:nvSpPr>
        <p:spPr>
          <a:xfrm>
            <a:off x="0" y="856456"/>
            <a:ext cx="2462778" cy="33855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u="sng" dirty="0" smtClean="0">
                <a:solidFill>
                  <a:schemeClr val="accent2"/>
                </a:solidFill>
              </a:rPr>
              <a:t>Le Conseil de sécurité</a:t>
            </a:r>
          </a:p>
          <a:p>
            <a:endParaRPr lang="fr-FR" sz="1400" dirty="0" smtClean="0"/>
          </a:p>
          <a:p>
            <a:endParaRPr lang="fr-FR" sz="1400" dirty="0"/>
          </a:p>
          <a:p>
            <a:endParaRPr lang="fr-FR" sz="1400" dirty="0" smtClean="0"/>
          </a:p>
          <a:p>
            <a:endParaRPr lang="fr-FR" sz="1400" dirty="0"/>
          </a:p>
          <a:p>
            <a:r>
              <a:rPr lang="fr-FR" sz="1200" dirty="0" smtClean="0"/>
              <a:t>Les 5 membres permanents qui ont un droit de veto sont : </a:t>
            </a:r>
          </a:p>
          <a:p>
            <a:r>
              <a:rPr lang="fr-FR" sz="1200" dirty="0" smtClean="0"/>
              <a:t>- …………………………………………….</a:t>
            </a:r>
            <a:endParaRPr lang="fr-FR" sz="1200" dirty="0" smtClean="0"/>
          </a:p>
          <a:p>
            <a:r>
              <a:rPr lang="fr-FR" sz="1200" dirty="0" smtClean="0"/>
              <a:t>- …………………………………………….</a:t>
            </a:r>
            <a:endParaRPr lang="fr-FR" sz="1200" dirty="0" smtClean="0"/>
          </a:p>
          <a:p>
            <a:r>
              <a:rPr lang="fr-FR" sz="1200" dirty="0" smtClean="0"/>
              <a:t>- …………………………………………….</a:t>
            </a:r>
            <a:endParaRPr lang="fr-FR" sz="1200" dirty="0" smtClean="0"/>
          </a:p>
          <a:p>
            <a:r>
              <a:rPr lang="fr-FR" sz="1200" dirty="0" smtClean="0"/>
              <a:t>- …………………………………………….</a:t>
            </a:r>
            <a:endParaRPr lang="fr-FR" sz="1200" dirty="0" smtClean="0"/>
          </a:p>
          <a:p>
            <a:r>
              <a:rPr lang="fr-FR" sz="1200" dirty="0" smtClean="0"/>
              <a:t>- …………………………………………….</a:t>
            </a:r>
            <a:endParaRPr lang="fr-FR" sz="1200" dirty="0" smtClean="0"/>
          </a:p>
          <a:p>
            <a:r>
              <a:rPr lang="fr-FR" sz="1200" dirty="0" smtClean="0"/>
              <a:t>Il négocie, vote des </a:t>
            </a:r>
            <a:r>
              <a:rPr lang="fr-FR" sz="1200" b="1" dirty="0" smtClean="0"/>
              <a:t>résolutions</a:t>
            </a:r>
            <a:r>
              <a:rPr lang="fr-FR" sz="1200" dirty="0" smtClean="0"/>
              <a:t> pour sanctionner ou autoriser une intervention armée (ex. récent au …………………..) et peut envoyer des soldats</a:t>
            </a:r>
            <a:r>
              <a:rPr lang="fr-FR" sz="1200" dirty="0"/>
              <a:t>.</a:t>
            </a:r>
          </a:p>
        </p:txBody>
      </p:sp>
      <p:pic>
        <p:nvPicPr>
          <p:cNvPr id="17" name="Picture 2" descr="Fichier:Institutions de l'ONU.svg"/>
          <p:cNvPicPr>
            <a:picLocks noChangeAspect="1" noChangeArrowheads="1"/>
          </p:cNvPicPr>
          <p:nvPr/>
        </p:nvPicPr>
        <p:blipFill rotWithShape="1">
          <a:blip r:embed="rId3">
            <a:extLst>
              <a:ext uri="{28A0092B-C50C-407E-A947-70E740481C1C}">
                <a14:useLocalDpi xmlns:a14="http://schemas.microsoft.com/office/drawing/2010/main" val="0"/>
              </a:ext>
            </a:extLst>
          </a:blip>
          <a:srcRect l="42333" t="11940" r="8233" b="68855"/>
          <a:stretch/>
        </p:blipFill>
        <p:spPr bwMode="auto">
          <a:xfrm>
            <a:off x="10133" y="1193626"/>
            <a:ext cx="2329619" cy="641489"/>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0133" y="4767564"/>
            <a:ext cx="268965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u="sng" dirty="0" smtClean="0">
                <a:solidFill>
                  <a:schemeClr val="accent2"/>
                </a:solidFill>
              </a:rPr>
              <a:t>Les casques </a:t>
            </a:r>
            <a:r>
              <a:rPr lang="fr-FR" sz="1400" b="1" u="sng" dirty="0" smtClean="0">
                <a:solidFill>
                  <a:schemeClr val="accent2"/>
                </a:solidFill>
              </a:rPr>
              <a:t>………………</a:t>
            </a:r>
            <a:endParaRPr lang="fr-FR" sz="1400" b="1" u="sng" dirty="0" smtClean="0">
              <a:solidFill>
                <a:schemeClr val="accent2"/>
              </a:solidFill>
            </a:endParaRPr>
          </a:p>
          <a:p>
            <a:endParaRPr lang="fr-FR" sz="1200" dirty="0"/>
          </a:p>
          <a:p>
            <a:r>
              <a:rPr lang="fr-FR" sz="1200" dirty="0" smtClean="0"/>
              <a:t>Ils se placent entre les belligérants et protègent les populations civiles.</a:t>
            </a:r>
          </a:p>
          <a:p>
            <a:pPr algn="ctr"/>
            <a:endParaRPr lang="fr-FR" sz="1400" dirty="0"/>
          </a:p>
          <a:p>
            <a:pPr algn="ctr"/>
            <a:endParaRPr lang="fr-FR" sz="1400" dirty="0" smtClean="0"/>
          </a:p>
          <a:p>
            <a:pPr algn="ctr"/>
            <a:endParaRPr lang="fr-FR" sz="1400" dirty="0"/>
          </a:p>
          <a:p>
            <a:pPr algn="ctr"/>
            <a:endParaRPr lang="fr-FR" sz="1400" dirty="0" smtClean="0"/>
          </a:p>
          <a:p>
            <a:pPr algn="ctr"/>
            <a:endParaRPr lang="fr-FR" sz="1400" dirty="0"/>
          </a:p>
        </p:txBody>
      </p:sp>
      <p:cxnSp>
        <p:nvCxnSpPr>
          <p:cNvPr id="19" name="Connecteur droit avec flèche 18"/>
          <p:cNvCxnSpPr>
            <a:stCxn id="15" idx="2"/>
          </p:cNvCxnSpPr>
          <p:nvPr/>
        </p:nvCxnSpPr>
        <p:spPr>
          <a:xfrm>
            <a:off x="1231389" y="4241998"/>
            <a:ext cx="0" cy="4936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descr="http://static.mediapart.fr/files/imagecache/475_pixels/Vincent%20Truffy/171673_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314" y="5573170"/>
            <a:ext cx="1564149" cy="1077525"/>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3419872" y="2549227"/>
            <a:ext cx="1623458" cy="307777"/>
          </a:xfrm>
          <a:prstGeom prst="rect">
            <a:avLst/>
          </a:prstGeom>
          <a:solidFill>
            <a:schemeClr val="bg1">
              <a:lumMod val="95000"/>
            </a:schemeClr>
          </a:solidFill>
        </p:spPr>
        <p:txBody>
          <a:bodyPr wrap="none" rtlCol="0">
            <a:spAutoFit/>
          </a:bodyPr>
          <a:lstStyle/>
          <a:p>
            <a:r>
              <a:rPr lang="fr-FR" sz="1400" b="1" i="1" u="sng" dirty="0" smtClean="0">
                <a:solidFill>
                  <a:srgbClr val="FF0000"/>
                </a:solidFill>
              </a:rPr>
              <a:t>2. FAIRE LA JUSTICE</a:t>
            </a:r>
            <a:endParaRPr lang="fr-FR" sz="1400" b="1" i="1" u="sng" dirty="0">
              <a:solidFill>
                <a:srgbClr val="FF0000"/>
              </a:solidFill>
            </a:endParaRPr>
          </a:p>
        </p:txBody>
      </p:sp>
      <p:cxnSp>
        <p:nvCxnSpPr>
          <p:cNvPr id="24" name="Connecteur droit avec flèche 23"/>
          <p:cNvCxnSpPr>
            <a:endCxn id="22" idx="0"/>
          </p:cNvCxnSpPr>
          <p:nvPr/>
        </p:nvCxnSpPr>
        <p:spPr>
          <a:xfrm>
            <a:off x="4134351" y="2250649"/>
            <a:ext cx="97250" cy="2985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771801" y="3059316"/>
            <a:ext cx="1383168" cy="37240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400" b="1" u="sng" dirty="0">
                <a:solidFill>
                  <a:schemeClr val="accent2"/>
                </a:solidFill>
              </a:rPr>
              <a:t>La Cour internationale de </a:t>
            </a:r>
            <a:r>
              <a:rPr lang="fr-FR" sz="1400" b="1" u="sng" dirty="0" smtClean="0">
                <a:solidFill>
                  <a:schemeClr val="accent2"/>
                </a:solidFill>
              </a:rPr>
              <a:t>Justice</a:t>
            </a:r>
          </a:p>
          <a:p>
            <a:endParaRPr lang="fr-FR" sz="1400" b="1" u="sng" dirty="0" smtClean="0"/>
          </a:p>
          <a:p>
            <a:endParaRPr lang="fr-FR" sz="1200" dirty="0" smtClean="0"/>
          </a:p>
          <a:p>
            <a:endParaRPr lang="fr-FR" sz="1200" dirty="0"/>
          </a:p>
          <a:p>
            <a:endParaRPr lang="fr-FR" sz="1200" dirty="0" smtClean="0"/>
          </a:p>
          <a:p>
            <a:endParaRPr lang="fr-FR" sz="1200" dirty="0"/>
          </a:p>
          <a:p>
            <a:endParaRPr lang="fr-FR" sz="1200" dirty="0" smtClean="0"/>
          </a:p>
          <a:p>
            <a:endParaRPr lang="fr-FR" sz="1200" dirty="0" smtClean="0"/>
          </a:p>
          <a:p>
            <a:endParaRPr lang="fr-FR" sz="1200" dirty="0" smtClean="0"/>
          </a:p>
          <a:p>
            <a:endParaRPr lang="fr-FR" sz="1200" dirty="0"/>
          </a:p>
          <a:p>
            <a:r>
              <a:rPr lang="fr-FR" sz="1200" dirty="0" smtClean="0"/>
              <a:t>Elle juge les </a:t>
            </a:r>
            <a:r>
              <a:rPr lang="fr-FR" sz="1200" dirty="0" smtClean="0"/>
              <a:t>conflits juridiques  </a:t>
            </a:r>
            <a:r>
              <a:rPr lang="fr-FR" sz="1200" dirty="0" smtClean="0"/>
              <a:t>entre les pays. Elle siège à </a:t>
            </a:r>
          </a:p>
          <a:p>
            <a:r>
              <a:rPr lang="fr-FR" sz="1200" dirty="0" smtClean="0"/>
              <a:t>La </a:t>
            </a:r>
            <a:r>
              <a:rPr lang="fr-FR" sz="1200" dirty="0" smtClean="0"/>
              <a:t>Haye aux Pays-Bas,</a:t>
            </a:r>
            <a:endParaRPr lang="fr-FR" sz="1200" dirty="0" smtClean="0"/>
          </a:p>
          <a:p>
            <a:endParaRPr lang="fr-FR" sz="1200" dirty="0"/>
          </a:p>
        </p:txBody>
      </p:sp>
      <p:pic>
        <p:nvPicPr>
          <p:cNvPr id="8196" name="Picture 4" descr="http://blog.scribel.net/wp-content/uploads/logo_cij.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2598" y="3869671"/>
            <a:ext cx="1191679" cy="121551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4311510" y="3011470"/>
            <a:ext cx="1383168" cy="36625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400" b="1" u="sng" dirty="0">
                <a:solidFill>
                  <a:schemeClr val="accent2"/>
                </a:solidFill>
              </a:rPr>
              <a:t>La Cour </a:t>
            </a:r>
            <a:r>
              <a:rPr lang="fr-FR" sz="1400" b="1" u="sng" dirty="0" smtClean="0">
                <a:solidFill>
                  <a:schemeClr val="accent2"/>
                </a:solidFill>
              </a:rPr>
              <a:t>pénale internationale</a:t>
            </a:r>
          </a:p>
          <a:p>
            <a:endParaRPr lang="fr-FR" sz="1200" dirty="0" smtClean="0"/>
          </a:p>
          <a:p>
            <a:endParaRPr lang="fr-FR" sz="1200" dirty="0"/>
          </a:p>
          <a:p>
            <a:endParaRPr lang="fr-FR" sz="1200" dirty="0" smtClean="0"/>
          </a:p>
          <a:p>
            <a:endParaRPr lang="fr-FR" sz="1200" dirty="0"/>
          </a:p>
          <a:p>
            <a:endParaRPr lang="fr-FR" sz="1200" dirty="0" smtClean="0"/>
          </a:p>
          <a:p>
            <a:r>
              <a:rPr lang="fr-FR" sz="1200" dirty="0" smtClean="0"/>
              <a:t>Elle juge les différends entre les pays. Elle siège à </a:t>
            </a:r>
          </a:p>
          <a:p>
            <a:r>
              <a:rPr lang="fr-FR" sz="1200" dirty="0" smtClean="0"/>
              <a:t>……………………………</a:t>
            </a:r>
          </a:p>
          <a:p>
            <a:r>
              <a:rPr lang="fr-FR" sz="1200" dirty="0" smtClean="0"/>
              <a:t>Elle existe depuis 2002 et elle punit les crimes de guerre, les génocides et les …………………………………………………….. (voir doc. 2)</a:t>
            </a:r>
            <a:endParaRPr lang="fr-FR" sz="1200" dirty="0"/>
          </a:p>
        </p:txBody>
      </p:sp>
      <p:pic>
        <p:nvPicPr>
          <p:cNvPr id="8198" name="Picture 6" descr="http://www.afdfrance.fr/afd/images/resized/images/stories/flags_logos/cpi_289_2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8164" y="3460418"/>
            <a:ext cx="961578" cy="81850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Connecteur droit avec flèche 29"/>
          <p:cNvCxnSpPr/>
          <p:nvPr/>
        </p:nvCxnSpPr>
        <p:spPr>
          <a:xfrm>
            <a:off x="4518164" y="2857004"/>
            <a:ext cx="484930" cy="1752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3212132" y="2857004"/>
            <a:ext cx="567780" cy="2023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6630625" y="1772683"/>
            <a:ext cx="2444323" cy="307777"/>
          </a:xfrm>
          <a:prstGeom prst="rect">
            <a:avLst/>
          </a:prstGeom>
          <a:solidFill>
            <a:schemeClr val="bg1">
              <a:lumMod val="95000"/>
            </a:schemeClr>
          </a:solidFill>
        </p:spPr>
        <p:txBody>
          <a:bodyPr wrap="none" rtlCol="0">
            <a:spAutoFit/>
          </a:bodyPr>
          <a:lstStyle/>
          <a:p>
            <a:r>
              <a:rPr lang="fr-FR" sz="1400" b="1" i="1" u="sng" dirty="0" smtClean="0">
                <a:solidFill>
                  <a:srgbClr val="FF0000"/>
                </a:solidFill>
              </a:rPr>
              <a:t>3. AIDER AU DEVELOPPEMENT</a:t>
            </a:r>
            <a:endParaRPr lang="fr-FR" sz="1400" b="1" i="1" u="sng" dirty="0">
              <a:solidFill>
                <a:srgbClr val="FF0000"/>
              </a:solidFill>
            </a:endParaRPr>
          </a:p>
        </p:txBody>
      </p:sp>
      <p:cxnSp>
        <p:nvCxnSpPr>
          <p:cNvPr id="37" name="Connecteur droit avec flèche 36"/>
          <p:cNvCxnSpPr>
            <a:endCxn id="36" idx="1"/>
          </p:cNvCxnSpPr>
          <p:nvPr/>
        </p:nvCxnSpPr>
        <p:spPr>
          <a:xfrm>
            <a:off x="5847155" y="1435521"/>
            <a:ext cx="783470" cy="491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6" descr="http://www.clg-montigny.ac-reims.fr/IMG/arton5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8292" y="4735599"/>
            <a:ext cx="791322" cy="1108183"/>
          </a:xfrm>
          <a:prstGeom prst="rect">
            <a:avLst/>
          </a:prstGeom>
          <a:noFill/>
          <a:extLst>
            <a:ext uri="{909E8E84-426E-40DD-AFC4-6F175D3DCCD1}">
              <a14:hiddenFill xmlns:a14="http://schemas.microsoft.com/office/drawing/2010/main">
                <a:solidFill>
                  <a:srgbClr val="FFFFFF"/>
                </a:solidFill>
              </a14:hiddenFill>
            </a:ext>
          </a:extLst>
        </p:spPr>
      </p:pic>
      <p:sp>
        <p:nvSpPr>
          <p:cNvPr id="8197" name="ZoneTexte 8196"/>
          <p:cNvSpPr txBox="1"/>
          <p:nvPr/>
        </p:nvSpPr>
        <p:spPr>
          <a:xfrm>
            <a:off x="6138611" y="561536"/>
            <a:ext cx="2936337" cy="104644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u="sng" dirty="0" smtClean="0">
                <a:solidFill>
                  <a:schemeClr val="accent2"/>
                </a:solidFill>
              </a:rPr>
              <a:t>Le secrétaire général</a:t>
            </a:r>
          </a:p>
          <a:p>
            <a:r>
              <a:rPr lang="fr-FR" sz="1200" dirty="0" smtClean="0"/>
              <a:t>Élu pour 5 ans, médiateur </a:t>
            </a:r>
          </a:p>
          <a:p>
            <a:r>
              <a:rPr lang="fr-FR" sz="1200" dirty="0" smtClean="0"/>
              <a:t>entre les Etats et œuvre </a:t>
            </a:r>
          </a:p>
          <a:p>
            <a:r>
              <a:rPr lang="fr-FR" sz="1200" dirty="0" smtClean="0"/>
              <a:t>au maintient de la paix.</a:t>
            </a:r>
          </a:p>
          <a:p>
            <a:r>
              <a:rPr lang="fr-FR" sz="1200" dirty="0"/>
              <a:t>M. </a:t>
            </a:r>
            <a:r>
              <a:rPr lang="fr-FR" sz="1200" b="1" dirty="0"/>
              <a:t>Ban Ki-Moon</a:t>
            </a:r>
            <a:r>
              <a:rPr lang="fr-FR" sz="1200" dirty="0"/>
              <a:t>, </a:t>
            </a:r>
            <a:r>
              <a:rPr lang="fr-FR" sz="1200" dirty="0" smtClean="0"/>
              <a:t>réélu </a:t>
            </a:r>
            <a:r>
              <a:rPr lang="fr-FR" sz="1200" dirty="0" smtClean="0"/>
              <a:t>en </a:t>
            </a:r>
            <a:r>
              <a:rPr lang="fr-FR" sz="1200" dirty="0" smtClean="0"/>
              <a:t>2011.</a:t>
            </a:r>
            <a:endParaRPr lang="fr-FR" sz="1200" dirty="0"/>
          </a:p>
        </p:txBody>
      </p:sp>
      <p:pic>
        <p:nvPicPr>
          <p:cNvPr id="8200" name="Picture 8" descr="M. Ban Ki-Moon, Secrétaire général des Nations Uni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19036" y="614123"/>
            <a:ext cx="775798" cy="839609"/>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Connecteur droit avec flèche 43"/>
          <p:cNvCxnSpPr/>
          <p:nvPr/>
        </p:nvCxnSpPr>
        <p:spPr>
          <a:xfrm>
            <a:off x="5448072" y="816734"/>
            <a:ext cx="69053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02" name="ZoneTexte 8201"/>
          <p:cNvSpPr txBox="1"/>
          <p:nvPr/>
        </p:nvSpPr>
        <p:spPr>
          <a:xfrm>
            <a:off x="5793342" y="2388996"/>
            <a:ext cx="3350658"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u="sng" dirty="0" smtClean="0">
                <a:solidFill>
                  <a:schemeClr val="accent2"/>
                </a:solidFill>
              </a:rPr>
              <a:t>Le Conseil économique et social</a:t>
            </a:r>
          </a:p>
          <a:p>
            <a:r>
              <a:rPr lang="fr-FR" sz="1200" dirty="0" smtClean="0"/>
              <a:t>Coordonne les activités éco. et sociales de  l’ONU</a:t>
            </a:r>
          </a:p>
          <a:p>
            <a:r>
              <a:rPr lang="fr-FR" sz="1200" dirty="0" smtClean="0"/>
              <a:t>S’occupe de la coopération entre pays pour le développement et les liens avec les ONG.</a:t>
            </a:r>
            <a:endParaRPr lang="fr-FR" sz="1200" dirty="0"/>
          </a:p>
        </p:txBody>
      </p:sp>
      <p:sp>
        <p:nvSpPr>
          <p:cNvPr id="8203" name="ZoneTexte 8202"/>
          <p:cNvSpPr txBox="1"/>
          <p:nvPr/>
        </p:nvSpPr>
        <p:spPr>
          <a:xfrm>
            <a:off x="5793341" y="3441680"/>
            <a:ext cx="3313831"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u="sng" dirty="0" smtClean="0">
                <a:solidFill>
                  <a:schemeClr val="accent2"/>
                </a:solidFill>
              </a:rPr>
              <a:t>Les institutions spécialisées : </a:t>
            </a:r>
          </a:p>
          <a:p>
            <a:pPr algn="ctr"/>
            <a:r>
              <a:rPr lang="fr-FR" sz="1400" b="1" u="sng" dirty="0" smtClean="0">
                <a:solidFill>
                  <a:schemeClr val="accent2"/>
                </a:solidFill>
              </a:rPr>
              <a:t>le système </a:t>
            </a:r>
            <a:r>
              <a:rPr lang="fr-FR" sz="1400" b="1" u="sng" dirty="0" smtClean="0">
                <a:solidFill>
                  <a:schemeClr val="accent2"/>
                </a:solidFill>
              </a:rPr>
              <a:t>ONU</a:t>
            </a:r>
          </a:p>
          <a:p>
            <a:pPr algn="ctr"/>
            <a:r>
              <a:rPr lang="fr-FR" sz="1100" dirty="0" smtClean="0"/>
              <a:t>(Recherche à </a:t>
            </a:r>
            <a:r>
              <a:rPr lang="fr-FR" sz="1100" dirty="0" smtClean="0"/>
              <a:t>quoi servent </a:t>
            </a:r>
            <a:r>
              <a:rPr lang="fr-FR" sz="1100" dirty="0"/>
              <a:t>c</a:t>
            </a:r>
            <a:r>
              <a:rPr lang="fr-FR" sz="1100" dirty="0" smtClean="0"/>
              <a:t>es </a:t>
            </a:r>
            <a:r>
              <a:rPr lang="fr-FR" sz="1100" dirty="0" smtClean="0"/>
              <a:t>organismes, complète)</a:t>
            </a:r>
            <a:endParaRPr lang="fr-FR" sz="1100" dirty="0"/>
          </a:p>
          <a:p>
            <a:r>
              <a:rPr lang="fr-FR" sz="1200" dirty="0" smtClean="0"/>
              <a:t>CNUCED :</a:t>
            </a:r>
          </a:p>
          <a:p>
            <a:endParaRPr lang="fr-FR" sz="1100" dirty="0" smtClean="0"/>
          </a:p>
          <a:p>
            <a:endParaRPr lang="fr-FR" sz="1100" dirty="0"/>
          </a:p>
          <a:p>
            <a:r>
              <a:rPr lang="fr-FR" sz="1100" dirty="0" smtClean="0"/>
              <a:t>UNESCO :</a:t>
            </a:r>
          </a:p>
          <a:p>
            <a:endParaRPr lang="fr-FR" sz="1100" dirty="0" smtClean="0"/>
          </a:p>
          <a:p>
            <a:endParaRPr lang="fr-FR" sz="1100" dirty="0"/>
          </a:p>
          <a:p>
            <a:r>
              <a:rPr lang="fr-FR" sz="1100" dirty="0" smtClean="0"/>
              <a:t>UNICEF :</a:t>
            </a:r>
          </a:p>
          <a:p>
            <a:endParaRPr lang="fr-FR" sz="1100" dirty="0"/>
          </a:p>
          <a:p>
            <a:r>
              <a:rPr lang="fr-FR" sz="1100" dirty="0" smtClean="0"/>
              <a:t>OMS :</a:t>
            </a:r>
          </a:p>
          <a:p>
            <a:endParaRPr lang="fr-FR" sz="1100" dirty="0"/>
          </a:p>
          <a:p>
            <a:r>
              <a:rPr lang="fr-FR" sz="1100" dirty="0" smtClean="0"/>
              <a:t>PAM :</a:t>
            </a:r>
          </a:p>
          <a:p>
            <a:endParaRPr lang="fr-FR" sz="1100" dirty="0"/>
          </a:p>
          <a:p>
            <a:r>
              <a:rPr lang="fr-FR" sz="1100" dirty="0" smtClean="0"/>
              <a:t>FMI :</a:t>
            </a:r>
          </a:p>
          <a:p>
            <a:endParaRPr lang="fr-FR" sz="1100" dirty="0"/>
          </a:p>
          <a:p>
            <a:r>
              <a:rPr lang="fr-FR" sz="1100" dirty="0" smtClean="0"/>
              <a:t>HCR :</a:t>
            </a:r>
          </a:p>
          <a:p>
            <a:endParaRPr lang="fr-FR" sz="1100" dirty="0" smtClean="0"/>
          </a:p>
        </p:txBody>
      </p:sp>
      <p:cxnSp>
        <p:nvCxnSpPr>
          <p:cNvPr id="48" name="Connecteur droit avec flèche 47"/>
          <p:cNvCxnSpPr>
            <a:endCxn id="8202" idx="0"/>
          </p:cNvCxnSpPr>
          <p:nvPr/>
        </p:nvCxnSpPr>
        <p:spPr>
          <a:xfrm>
            <a:off x="7466873" y="2093316"/>
            <a:ext cx="1798" cy="2956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8837249" y="6451727"/>
            <a:ext cx="276038" cy="307777"/>
          </a:xfrm>
          <a:prstGeom prst="rect">
            <a:avLst/>
          </a:prstGeom>
          <a:noFill/>
        </p:spPr>
        <p:txBody>
          <a:bodyPr wrap="none" rtlCol="0">
            <a:spAutoFit/>
          </a:bodyPr>
          <a:lstStyle/>
          <a:p>
            <a:r>
              <a:rPr lang="fr-FR" sz="1400" dirty="0" smtClean="0"/>
              <a:t>5</a:t>
            </a:r>
            <a:endParaRPr lang="fr-FR" sz="1400" dirty="0"/>
          </a:p>
        </p:txBody>
      </p:sp>
    </p:spTree>
    <p:extLst>
      <p:ext uri="{BB962C8B-B14F-4D97-AF65-F5344CB8AC3E}">
        <p14:creationId xmlns:p14="http://schemas.microsoft.com/office/powerpoint/2010/main" val="3697668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118f0a78626c4d5495210f9f7dbbdc7572bd2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881</Words>
  <Application>Microsoft Office PowerPoint</Application>
  <PresentationFormat>Affichage à l'écran (4:3)</PresentationFormat>
  <Paragraphs>198</Paragraphs>
  <Slides>5</Slides>
  <Notes>5</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Dorilleau</dc:creator>
  <cp:lastModifiedBy>utilisateur</cp:lastModifiedBy>
  <cp:revision>27</cp:revision>
  <cp:lastPrinted>2015-02-17T14:48:59Z</cp:lastPrinted>
  <dcterms:created xsi:type="dcterms:W3CDTF">2012-04-23T12:47:41Z</dcterms:created>
  <dcterms:modified xsi:type="dcterms:W3CDTF">2015-02-17T14:49:01Z</dcterms:modified>
</cp:coreProperties>
</file>