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2" r:id="rId5"/>
    <p:sldId id="260" r:id="rId6"/>
    <p:sldId id="261" r:id="rId7"/>
  </p:sldIdLst>
  <p:sldSz cx="9144000" cy="6858000" type="screen4x3"/>
  <p:notesSz cx="6888163" cy="10020300"/>
  <p:custDataLst>
    <p:tags r:id="rId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77" autoAdjust="0"/>
  </p:normalViewPr>
  <p:slideViewPr>
    <p:cSldViewPr>
      <p:cViewPr varScale="1">
        <p:scale>
          <a:sx n="62" d="100"/>
          <a:sy n="62" d="100"/>
        </p:scale>
        <p:origin x="-101" y="-57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E2BB1C3-0BD9-46A9-94B9-0F802F178A63}" type="datetimeFigureOut">
              <a:rPr lang="fr-FR" smtClean="0"/>
              <a:t>27/12/2015</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E67A493-B822-4595-8D36-DD82B70112FA}" type="slidenum">
              <a:rPr lang="fr-FR" smtClean="0"/>
              <a:t>‹N°›</a:t>
            </a:fld>
            <a:endParaRPr lang="fr-FR"/>
          </a:p>
        </p:txBody>
      </p:sp>
    </p:spTree>
    <p:extLst>
      <p:ext uri="{BB962C8B-B14F-4D97-AF65-F5344CB8AC3E}">
        <p14:creationId xmlns:p14="http://schemas.microsoft.com/office/powerpoint/2010/main" val="9704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6A477FB-F27B-4932-B8E9-601A0B24219A}" type="datetime1">
              <a:rPr lang="fr-FR" smtClean="0"/>
              <a:t>27/12/2015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416191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BAD260-EFD5-4A79-8773-9F59FC508C58}" type="datetime1">
              <a:rPr lang="fr-FR" smtClean="0"/>
              <a:t>27/12/2015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166350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676B90-1A3C-4EAE-98BD-A2EAC186070A}" type="datetime1">
              <a:rPr lang="fr-FR" smtClean="0"/>
              <a:t>27/12/2015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6661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02649AD-204A-4BA9-ACFF-BB3CFEBADCA3}" type="datetime1">
              <a:rPr lang="fr-FR" smtClean="0"/>
              <a:t>27/12/2015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48762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83D558C-BD08-47D2-9CF9-CF82B831D7DF}" type="datetime1">
              <a:rPr lang="fr-FR" smtClean="0"/>
              <a:t>27/12/2015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88915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CE8E1A4-7A34-40AB-BC45-B8D7A738D503}" type="datetime1">
              <a:rPr lang="fr-FR" smtClean="0"/>
              <a:t>27/12/2015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13326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4603F42-8230-43F3-B25A-34081DE698EB}" type="datetime1">
              <a:rPr lang="fr-FR" smtClean="0"/>
              <a:t>27/12/2015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266819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2D47342-A64E-4189-94DB-071ECEEEE7D9}" type="datetime1">
              <a:rPr lang="fr-FR" smtClean="0"/>
              <a:t>27/12/2015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270333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75FE22-B008-40DC-B0C1-E408F77B335C}" type="datetime1">
              <a:rPr lang="fr-FR" smtClean="0"/>
              <a:t>27/12/2015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6308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D45464-F9DD-4E98-B8F4-E1BD37B31CEB}" type="datetime1">
              <a:rPr lang="fr-FR" smtClean="0"/>
              <a:t>27/12/2015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100759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E533031-E52A-4816-AA50-88A42CEEA043}" type="datetime1">
              <a:rPr lang="fr-FR" smtClean="0"/>
              <a:t>27/12/2015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A47734-209D-4804-9E22-F7EAA92B8578}" type="slidenum">
              <a:rPr lang="fr-FR" smtClean="0"/>
              <a:t>‹N°›</a:t>
            </a:fld>
            <a:endParaRPr lang="fr-FR"/>
          </a:p>
        </p:txBody>
      </p:sp>
    </p:spTree>
    <p:extLst>
      <p:ext uri="{BB962C8B-B14F-4D97-AF65-F5344CB8AC3E}">
        <p14:creationId xmlns:p14="http://schemas.microsoft.com/office/powerpoint/2010/main" val="323800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7D8F-FD8C-49AD-B38E-81BE97668193}" type="datetime1">
              <a:rPr lang="fr-FR" smtClean="0"/>
              <a:t>27/12/2015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47734-209D-4804-9E22-F7EAA92B8578}" type="slidenum">
              <a:rPr lang="fr-FR" smtClean="0"/>
              <a:t>‹N°›</a:t>
            </a:fld>
            <a:endParaRPr lang="fr-FR"/>
          </a:p>
        </p:txBody>
      </p:sp>
    </p:spTree>
    <p:extLst>
      <p:ext uri="{BB962C8B-B14F-4D97-AF65-F5344CB8AC3E}">
        <p14:creationId xmlns:p14="http://schemas.microsoft.com/office/powerpoint/2010/main" val="140792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hyperlink" Target="http://www.elysee.fr/la-presidence/les-symboles-de-la-republique-francaise/" TargetMode="External"/><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hyperlink" Target="http://www.vie-publique.fr/"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education.francetv.fr/actualite/ce2/video/c-est-quoi-la-laicite-1-jour-1-question" TargetMode="External"/><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jpeg"/><Relationship Id="rId4" Type="http://schemas.openxmlformats.org/officeDocument/2006/relationships/hyperlink" Target="http://education.francetv.fr/education-civique/quatrieme/video/la-laicite" TargetMode="External"/><Relationship Id="rId9" Type="http://schemas.openxmlformats.org/officeDocument/2006/relationships/hyperlink" Target="http://www.education.gouv.fr/cid95865/la-laicite-a-l-ecol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www.francetvinfo.f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education.francetv.fr/education-civique/quatrieme/video/qu-est-ce-qu-etre-citoyen-citoyenn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urope.cidem.org/index.php?p=symboles-europe"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 y="0"/>
            <a:ext cx="3416769" cy="307777"/>
          </a:xfrm>
          <a:prstGeom prst="rect">
            <a:avLst/>
          </a:prstGeom>
          <a:solidFill>
            <a:schemeClr val="bg2"/>
          </a:solidFill>
          <a:ln>
            <a:solidFill>
              <a:schemeClr val="tx1"/>
            </a:solidFill>
          </a:ln>
        </p:spPr>
        <p:txBody>
          <a:bodyPr wrap="none">
            <a:spAutoFit/>
          </a:bodyPr>
          <a:lstStyle/>
          <a:p>
            <a:r>
              <a:rPr lang="fr-FR" sz="1400" b="1" u="sng" dirty="0" smtClean="0"/>
              <a:t>Chapitre 1 : La République et la citoyenneté</a:t>
            </a:r>
            <a:endParaRPr lang="fr-FR" sz="1400" b="1" u="sng" dirty="0"/>
          </a:p>
        </p:txBody>
      </p:sp>
      <p:sp>
        <p:nvSpPr>
          <p:cNvPr id="5" name="Rectangle 4"/>
          <p:cNvSpPr/>
          <p:nvPr/>
        </p:nvSpPr>
        <p:spPr>
          <a:xfrm>
            <a:off x="3563888" y="30778"/>
            <a:ext cx="4968552" cy="276999"/>
          </a:xfrm>
          <a:prstGeom prst="rect">
            <a:avLst/>
          </a:prstGeom>
          <a:solidFill>
            <a:schemeClr val="bg2"/>
          </a:solidFill>
          <a:ln>
            <a:solidFill>
              <a:schemeClr val="tx1"/>
            </a:solidFill>
          </a:ln>
        </p:spPr>
        <p:txBody>
          <a:bodyPr wrap="square">
            <a:spAutoFit/>
          </a:bodyPr>
          <a:lstStyle/>
          <a:p>
            <a:r>
              <a:rPr lang="fr-FR" sz="1200" b="1" dirty="0" smtClean="0"/>
              <a:t>I. </a:t>
            </a:r>
            <a:r>
              <a:rPr lang="fr-FR" sz="1200" b="1" u="sng" dirty="0" smtClean="0"/>
              <a:t>Les valeurs, les principes et les symboles de la citoyenneté française</a:t>
            </a:r>
            <a:endParaRPr lang="fr-FR" sz="1200" b="1" u="sng" dirty="0"/>
          </a:p>
        </p:txBody>
      </p:sp>
      <p:sp>
        <p:nvSpPr>
          <p:cNvPr id="6" name="Rectangle 5"/>
          <p:cNvSpPr/>
          <p:nvPr/>
        </p:nvSpPr>
        <p:spPr>
          <a:xfrm>
            <a:off x="-868" y="404664"/>
            <a:ext cx="2296078"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Les symboles de la République</a:t>
            </a:r>
            <a:endParaRPr lang="fr-FR" sz="1200" b="1" u="sng" dirty="0"/>
          </a:p>
        </p:txBody>
      </p:sp>
      <p:pic>
        <p:nvPicPr>
          <p:cNvPr id="1042" name="Picture 18" descr="symbrepu_drap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278" y="902186"/>
            <a:ext cx="1189037"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3" name="Picture 19" descr="symbrepu_libegf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977" y="2655579"/>
            <a:ext cx="1187450"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4" name="Picture 20" descr="symbrepu_marseilla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277" y="3565055"/>
            <a:ext cx="1189037"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5" name="Picture 21" descr="symbrepu_marian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460" y="1291668"/>
            <a:ext cx="1187450" cy="923925"/>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7" name="Picture 23" descr="symbrepu_scea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558" y="2264445"/>
            <a:ext cx="1260475" cy="980744"/>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8" name="Picture 24" descr="symbrepu_co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6813" y="5026461"/>
            <a:ext cx="1187451" cy="923926"/>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49" name="Picture 25" descr="image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6460" y="5733258"/>
            <a:ext cx="1254484" cy="833336"/>
          </a:xfrm>
          <a:prstGeom prst="rect">
            <a:avLst/>
          </a:prstGeom>
          <a:noFill/>
          <a:ln w="9525" algn="in">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51" name="Picture 27" descr="http://revolution.1789.free.fr/image/prise_de_bastill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4873" y="4001278"/>
            <a:ext cx="1189037" cy="9591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247876" y="258832"/>
            <a:ext cx="6858000" cy="646331"/>
          </a:xfrm>
          <a:prstGeom prst="rect">
            <a:avLst/>
          </a:prstGeom>
        </p:spPr>
        <p:txBody>
          <a:bodyPr wrap="square">
            <a:spAutoFit/>
          </a:bodyPr>
          <a:lstStyle/>
          <a:p>
            <a:r>
              <a:rPr lang="fr-FR" sz="1200" i="1" dirty="0" smtClean="0"/>
              <a:t>Numérotez chaque document au symbole correspondant. Faites une recherche sur l’origine de ce symbole et sa signification... (Vous pouvez vous aider du livre p.368-369 et de </a:t>
            </a:r>
            <a:r>
              <a:rPr lang="fr-FR" sz="1200" i="1" dirty="0" smtClean="0">
                <a:hlinkClick r:id="rId10"/>
              </a:rPr>
              <a:t>http://www.elysee.fr/la-presidence/les-symboles-de-la-republique-francaise</a:t>
            </a:r>
            <a:r>
              <a:rPr lang="fr-FR" sz="1200" i="1" dirty="0" smtClean="0">
                <a:hlinkClick r:id="rId10"/>
              </a:rPr>
              <a:t>/</a:t>
            </a:r>
            <a:r>
              <a:rPr lang="fr-FR" sz="1200" i="1" dirty="0" smtClean="0"/>
              <a:t> )</a:t>
            </a:r>
            <a:endParaRPr lang="fr-FR" sz="1200" i="1" dirty="0"/>
          </a:p>
        </p:txBody>
      </p:sp>
      <p:sp>
        <p:nvSpPr>
          <p:cNvPr id="33" name="Text Box 19"/>
          <p:cNvSpPr txBox="1">
            <a:spLocks noChangeArrowheads="1"/>
          </p:cNvSpPr>
          <p:nvPr/>
        </p:nvSpPr>
        <p:spPr bwMode="auto">
          <a:xfrm>
            <a:off x="0" y="5733258"/>
            <a:ext cx="2769691" cy="1124742"/>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7. L’emblème sportif</a:t>
            </a:r>
          </a:p>
          <a:p>
            <a:pPr marL="0" marR="0" lvl="0" indent="0" defTabSz="914400" rtl="0" eaLnBrk="1" fontAlgn="base" latinLnBrk="0" hangingPunct="1">
              <a:lnSpc>
                <a:spcPct val="100000"/>
              </a:lnSpc>
              <a:spcBef>
                <a:spcPct val="0"/>
              </a:spcBef>
              <a:spcAft>
                <a:spcPct val="0"/>
              </a:spcAft>
              <a:buClrTx/>
              <a:buSzTx/>
              <a:buFontTx/>
              <a:buNone/>
              <a:tabLst/>
            </a:pPr>
            <a:r>
              <a:rPr lang="fr-FR" sz="1200" u="sng" dirty="0" smtClean="0">
                <a:latin typeface="Times New Roman" pitchFamily="18" charset="0"/>
                <a:cs typeface="Arial" pitchFamily="34" charset="0"/>
              </a:rPr>
              <a:t>Un …….</a:t>
            </a:r>
          </a:p>
          <a:p>
            <a:pPr lvl="0" fontAlgn="base">
              <a:spcBef>
                <a:spcPct val="0"/>
              </a:spcBef>
              <a:spcAft>
                <a:spcPct val="0"/>
              </a:spcAft>
            </a:pPr>
            <a:r>
              <a:rPr lang="fr-FR" sz="1200" dirty="0" smtClean="0">
                <a:solidFill>
                  <a:prstClr val="black"/>
                </a:solidFill>
                <a:latin typeface="Times New Roman" pitchFamily="18" charset="0"/>
                <a:cs typeface="Arial" pitchFamily="34" charset="0"/>
              </a:rPr>
              <a:t>Siècle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4" name="Text Box 26"/>
          <p:cNvSpPr txBox="1">
            <a:spLocks noChangeArrowheads="1"/>
          </p:cNvSpPr>
          <p:nvPr/>
        </p:nvSpPr>
        <p:spPr bwMode="auto">
          <a:xfrm>
            <a:off x="6370490" y="902186"/>
            <a:ext cx="2735386" cy="1590710"/>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2. L’hymne</a:t>
            </a:r>
          </a:p>
          <a:p>
            <a:pPr marL="0" marR="0" lvl="0" indent="0" defTabSz="914400" rtl="0" eaLnBrk="1" fontAlgn="base" latinLnBrk="0" hangingPunct="1">
              <a:lnSpc>
                <a:spcPct val="100000"/>
              </a:lnSpc>
              <a:spcBef>
                <a:spcPct val="0"/>
              </a:spcBef>
              <a:spcAft>
                <a:spcPct val="0"/>
              </a:spcAft>
              <a:buClrTx/>
              <a:buSzTx/>
              <a:buFontTx/>
              <a:buNone/>
              <a:tabLst/>
            </a:pPr>
            <a:r>
              <a:rPr lang="fr-FR" sz="1200" dirty="0" smtClean="0">
                <a:latin typeface="Times New Roman" pitchFamily="18" charset="0"/>
                <a:cs typeface="Arial" pitchFamily="34" charset="0"/>
              </a:rPr>
              <a:t>Son nom :</a:t>
            </a:r>
            <a:endParaRPr lang="fr-FR" sz="1200" dirty="0">
              <a:latin typeface="Times New Roman" pitchFamily="18" charset="0"/>
              <a:cs typeface="Arial" pitchFamily="34" charset="0"/>
            </a:endParaRPr>
          </a:p>
          <a:p>
            <a:pPr lvl="0" fontAlgn="base">
              <a:spcBef>
                <a:spcPct val="0"/>
              </a:spcBef>
              <a:spcAft>
                <a:spcPct val="0"/>
              </a:spcAft>
            </a:pPr>
            <a:endParaRPr lang="fr-FR" sz="1200" dirty="0" smtClean="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Date </a:t>
            </a:r>
            <a:r>
              <a:rPr lang="fr-FR" sz="1200" dirty="0">
                <a:solidFill>
                  <a:prstClr val="black"/>
                </a:solidFill>
                <a:latin typeface="Times New Roman" pitchFamily="18" charset="0"/>
                <a:cs typeface="Arial" pitchFamily="34" charset="0"/>
              </a:rPr>
              <a:t>de création :</a:t>
            </a:r>
          </a:p>
          <a:p>
            <a:pPr lvl="0" fontAlgn="base">
              <a:spcBef>
                <a:spcPct val="0"/>
              </a:spcBef>
              <a:spcAft>
                <a:spcPct val="0"/>
              </a:spcAft>
            </a:pPr>
            <a:endParaRPr lang="fr-FR" sz="1200" dirty="0" smtClean="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Signification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5" name="Text Box 27"/>
          <p:cNvSpPr txBox="1">
            <a:spLocks noChangeArrowheads="1"/>
          </p:cNvSpPr>
          <p:nvPr/>
        </p:nvSpPr>
        <p:spPr bwMode="auto">
          <a:xfrm>
            <a:off x="1432" y="2655579"/>
            <a:ext cx="2799804" cy="1521979"/>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3. La devise</a:t>
            </a:r>
          </a:p>
          <a:p>
            <a:pPr marL="0" marR="0" lvl="0" indent="0" defTabSz="914400" rtl="0" eaLnBrk="1" fontAlgn="base" latinLnBrk="0" hangingPunct="1">
              <a:lnSpc>
                <a:spcPct val="100000"/>
              </a:lnSpc>
              <a:spcBef>
                <a:spcPct val="0"/>
              </a:spcBef>
              <a:spcAft>
                <a:spcPct val="0"/>
              </a:spcAft>
              <a:buClrTx/>
              <a:buSzTx/>
              <a:buFontTx/>
              <a:buNone/>
              <a:tabLst/>
            </a:pPr>
            <a:endParaRPr lang="fr-FR" sz="1200" dirty="0" smtClean="0">
              <a:latin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fr-FR" sz="1200" dirty="0" smtClean="0">
                <a:latin typeface="Times New Roman" pitchFamily="18" charset="0"/>
                <a:cs typeface="Arial" pitchFamily="34" charset="0"/>
              </a:rPr>
              <a:t>C’est …………………………………..</a:t>
            </a:r>
            <a:endParaRPr lang="fr-FR" sz="1200" dirty="0">
              <a:latin typeface="Times New Roman" pitchFamily="18" charset="0"/>
              <a:cs typeface="Arial" pitchFamily="34" charset="0"/>
            </a:endParaRPr>
          </a:p>
          <a:p>
            <a:pPr lvl="0" fontAlgn="base">
              <a:spcBef>
                <a:spcPct val="0"/>
              </a:spcBef>
              <a:spcAft>
                <a:spcPct val="0"/>
              </a:spcAft>
            </a:pPr>
            <a:endParaRPr lang="fr-FR" sz="1200" dirty="0" smtClean="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Date </a:t>
            </a:r>
            <a:r>
              <a:rPr lang="fr-FR" sz="1200" dirty="0">
                <a:solidFill>
                  <a:prstClr val="black"/>
                </a:solidFill>
                <a:latin typeface="Times New Roman" pitchFamily="18" charset="0"/>
                <a:cs typeface="Arial" pitchFamily="34" charset="0"/>
              </a:rPr>
              <a:t>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Signification :</a:t>
            </a:r>
            <a:endParaRPr kumimoji="0" lang="fr-FR" sz="1200" b="0" i="0" u="none" strike="noStrike" cap="none" normalizeH="0" baseline="0" dirty="0" smtClean="0">
              <a:ln>
                <a:noFill/>
              </a:ln>
              <a:effectLst/>
              <a:latin typeface="Arial" pitchFamily="34" charset="0"/>
              <a:cs typeface="Arial" pitchFamily="34" charset="0"/>
            </a:endParaRPr>
          </a:p>
        </p:txBody>
      </p:sp>
      <p:sp>
        <p:nvSpPr>
          <p:cNvPr id="36" name="Text Box 28"/>
          <p:cNvSpPr txBox="1">
            <a:spLocks noChangeArrowheads="1"/>
          </p:cNvSpPr>
          <p:nvPr/>
        </p:nvSpPr>
        <p:spPr bwMode="auto">
          <a:xfrm>
            <a:off x="1432" y="4221088"/>
            <a:ext cx="2799804" cy="1425366"/>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5. Marianne</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Date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Signification :</a:t>
            </a:r>
            <a:endParaRPr kumimoji="0" lang="fr-FR" sz="1200" b="0" i="0" u="none" strike="noStrike" cap="none" normalizeH="0" baseline="0" dirty="0" smtClean="0">
              <a:ln>
                <a:noFill/>
              </a:ln>
              <a:effectLst/>
              <a:latin typeface="Arial" pitchFamily="34" charset="0"/>
              <a:cs typeface="Arial" pitchFamily="34" charset="0"/>
            </a:endParaRPr>
          </a:p>
        </p:txBody>
      </p:sp>
      <p:sp>
        <p:nvSpPr>
          <p:cNvPr id="37" name="Text Box 29"/>
          <p:cNvSpPr txBox="1">
            <a:spLocks noChangeArrowheads="1"/>
          </p:cNvSpPr>
          <p:nvPr/>
        </p:nvSpPr>
        <p:spPr bwMode="auto">
          <a:xfrm>
            <a:off x="0" y="902186"/>
            <a:ext cx="2799803" cy="1662718"/>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spcAft>
                <a:spcPct val="0"/>
              </a:spcAft>
              <a:buClrTx/>
              <a:buSzTx/>
              <a:buFontTx/>
              <a:buAutoNum type="arabicPeriod"/>
              <a:tabLst/>
            </a:pPr>
            <a:r>
              <a:rPr kumimoji="0" lang="fr-FR" sz="1200" b="1" i="0" u="sng" strike="noStrike" cap="none" normalizeH="0" baseline="0" dirty="0" smtClean="0">
                <a:ln>
                  <a:noFill/>
                </a:ln>
                <a:effectLst/>
                <a:latin typeface="Times New Roman" pitchFamily="18" charset="0"/>
                <a:cs typeface="Arial" pitchFamily="34" charset="0"/>
              </a:rPr>
              <a:t>La fête nationale</a:t>
            </a:r>
          </a:p>
          <a:p>
            <a:pPr marR="0" lvl="0" defTabSz="914400" rtl="0" eaLnBrk="1" fontAlgn="base" latinLnBrk="0" hangingPunct="1">
              <a:lnSpc>
                <a:spcPct val="100000"/>
              </a:lnSpc>
              <a:spcBef>
                <a:spcPct val="0"/>
              </a:spcBef>
              <a:spcAft>
                <a:spcPct val="0"/>
              </a:spcAft>
              <a:buClrTx/>
              <a:buSzTx/>
              <a:tabLst/>
            </a:pPr>
            <a:endParaRPr lang="fr-FR" sz="1200" b="1" dirty="0">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fr-FR" sz="1200" b="1" dirty="0" smtClean="0">
                <a:latin typeface="Times New Roman" pitchFamily="18" charset="0"/>
                <a:cs typeface="Arial" pitchFamily="34" charset="0"/>
              </a:rPr>
              <a:t>Sa date :</a:t>
            </a:r>
            <a:endParaRPr lang="fr-FR" sz="1200" dirty="0" smtClean="0">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endParaRPr lang="fr-FR" sz="1200" dirty="0" smtClean="0">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fr-FR" sz="1200" dirty="0" smtClean="0">
                <a:latin typeface="Times New Roman" pitchFamily="18" charset="0"/>
                <a:cs typeface="Arial" pitchFamily="34" charset="0"/>
              </a:rPr>
              <a:t>Date de création :</a:t>
            </a:r>
          </a:p>
          <a:p>
            <a:pPr marR="0" lvl="0" defTabSz="914400" rtl="0" eaLnBrk="1" fontAlgn="base" latinLnBrk="0" hangingPunct="1">
              <a:lnSpc>
                <a:spcPct val="100000"/>
              </a:lnSpc>
              <a:spcBef>
                <a:spcPct val="0"/>
              </a:spcBef>
              <a:spcAft>
                <a:spcPct val="0"/>
              </a:spcAft>
              <a:buClrTx/>
              <a:buSzTx/>
              <a:tabLst/>
            </a:pPr>
            <a:endParaRPr kumimoji="0" lang="fr-FR" sz="1200" i="0" strike="noStrike" cap="none" normalizeH="0" baseline="0" dirty="0">
              <a:ln>
                <a:noFill/>
              </a:ln>
              <a:effectLst/>
              <a:latin typeface="Times New Roman" pitchFamily="18" charset="0"/>
              <a:cs typeface="Arial" pitchFamily="34" charset="0"/>
            </a:endParaRPr>
          </a:p>
          <a:p>
            <a:pPr marR="0" lvl="0" defTabSz="914400" rtl="0" eaLnBrk="1" fontAlgn="base" latinLnBrk="0" hangingPunct="1">
              <a:lnSpc>
                <a:spcPct val="100000"/>
              </a:lnSpc>
              <a:spcBef>
                <a:spcPct val="0"/>
              </a:spcBef>
              <a:spcAft>
                <a:spcPct val="0"/>
              </a:spcAft>
              <a:buClrTx/>
              <a:buSzTx/>
              <a:tabLst/>
            </a:pPr>
            <a:r>
              <a:rPr lang="fr-FR" sz="1200" dirty="0" smtClean="0">
                <a:latin typeface="Times New Roman" pitchFamily="18" charset="0"/>
                <a:cs typeface="Arial" pitchFamily="34" charset="0"/>
              </a:rPr>
              <a:t>Signification :</a:t>
            </a:r>
            <a:endParaRPr kumimoji="0" lang="fr-FR" sz="1200" i="0" strike="noStrike" cap="none" normalizeH="0" baseline="0" dirty="0" smtClean="0">
              <a:ln>
                <a:noFill/>
              </a:ln>
              <a:effectLst/>
              <a:latin typeface="Arial" pitchFamily="34" charset="0"/>
              <a:cs typeface="Arial" pitchFamily="34" charset="0"/>
            </a:endParaRPr>
          </a:p>
        </p:txBody>
      </p:sp>
      <p:sp>
        <p:nvSpPr>
          <p:cNvPr id="38" name="Text Box 30"/>
          <p:cNvSpPr txBox="1">
            <a:spLocks noChangeArrowheads="1"/>
          </p:cNvSpPr>
          <p:nvPr/>
        </p:nvSpPr>
        <p:spPr bwMode="auto">
          <a:xfrm>
            <a:off x="6359402" y="4221866"/>
            <a:ext cx="2773510" cy="1299930"/>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6.</a:t>
            </a:r>
            <a:r>
              <a:rPr kumimoji="0" lang="fr-FR" sz="1200" b="1" i="0" u="sng" strike="noStrike" cap="none" normalizeH="0" dirty="0" smtClean="0">
                <a:ln>
                  <a:noFill/>
                </a:ln>
                <a:effectLst/>
                <a:latin typeface="Times New Roman" pitchFamily="18" charset="0"/>
                <a:cs typeface="Arial" pitchFamily="34" charset="0"/>
              </a:rPr>
              <a:t> </a:t>
            </a:r>
            <a:r>
              <a:rPr kumimoji="0" lang="fr-FR" sz="1200" b="1" i="0" u="sng" strike="noStrike" cap="none" normalizeH="0" baseline="0" dirty="0" smtClean="0">
                <a:ln>
                  <a:noFill/>
                </a:ln>
                <a:effectLst/>
                <a:latin typeface="Times New Roman" pitchFamily="18" charset="0"/>
                <a:cs typeface="Arial" pitchFamily="34" charset="0"/>
              </a:rPr>
              <a:t>Le Panthéon</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Date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39" name="Text Box 31"/>
          <p:cNvSpPr txBox="1">
            <a:spLocks noChangeArrowheads="1"/>
          </p:cNvSpPr>
          <p:nvPr/>
        </p:nvSpPr>
        <p:spPr bwMode="auto">
          <a:xfrm>
            <a:off x="6370490" y="2564904"/>
            <a:ext cx="2735386" cy="1563993"/>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4.</a:t>
            </a:r>
            <a:r>
              <a:rPr kumimoji="0" lang="fr-FR" sz="1200" b="1" i="0" u="sng" strike="noStrike" cap="none" normalizeH="0" dirty="0" smtClean="0">
                <a:ln>
                  <a:noFill/>
                </a:ln>
                <a:effectLst/>
                <a:latin typeface="Times New Roman" pitchFamily="18" charset="0"/>
                <a:cs typeface="Arial" pitchFamily="34" charset="0"/>
              </a:rPr>
              <a:t> </a:t>
            </a:r>
            <a:r>
              <a:rPr kumimoji="0" lang="fr-FR" sz="1200" b="1" i="0" u="sng" strike="noStrike" cap="none" normalizeH="0" baseline="0" dirty="0" smtClean="0">
                <a:ln>
                  <a:noFill/>
                </a:ln>
                <a:effectLst/>
                <a:latin typeface="Times New Roman" pitchFamily="18" charset="0"/>
                <a:cs typeface="Arial" pitchFamily="34" charset="0"/>
              </a:rPr>
              <a:t>Le drapeau</a:t>
            </a:r>
          </a:p>
          <a:p>
            <a:pPr marL="0" marR="0" lvl="0" indent="0" defTabSz="914400" rtl="0" eaLnBrk="1" fontAlgn="base" latinLnBrk="0" hangingPunct="1">
              <a:lnSpc>
                <a:spcPct val="100000"/>
              </a:lnSpc>
              <a:spcBef>
                <a:spcPct val="0"/>
              </a:spcBef>
              <a:spcAft>
                <a:spcPct val="0"/>
              </a:spcAft>
              <a:buClrTx/>
              <a:buSzTx/>
              <a:buFontTx/>
              <a:buNone/>
              <a:tabLst/>
            </a:pPr>
            <a:r>
              <a:rPr lang="fr-FR" sz="1200" dirty="0" smtClean="0">
                <a:latin typeface="Times New Roman" pitchFamily="18" charset="0"/>
                <a:cs typeface="Arial" pitchFamily="34" charset="0"/>
              </a:rPr>
              <a:t>Ses couleurs :</a:t>
            </a:r>
            <a:endParaRPr lang="fr-FR" sz="1200" dirty="0">
              <a:latin typeface="Times New Roman" pitchFamily="18" charset="0"/>
              <a:cs typeface="Arial" pitchFamily="34" charset="0"/>
            </a:endParaRP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smtClean="0">
                <a:solidFill>
                  <a:prstClr val="black"/>
                </a:solidFill>
                <a:latin typeface="Times New Roman" pitchFamily="18" charset="0"/>
                <a:cs typeface="Arial" pitchFamily="34" charset="0"/>
              </a:rPr>
              <a:t>Date </a:t>
            </a:r>
            <a:r>
              <a:rPr lang="fr-FR" sz="1200" dirty="0">
                <a:solidFill>
                  <a:prstClr val="black"/>
                </a:solidFill>
                <a:latin typeface="Times New Roman" pitchFamily="18" charset="0"/>
                <a:cs typeface="Arial" pitchFamily="34" charset="0"/>
              </a:rPr>
              <a:t>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40" name="Text Box 32"/>
          <p:cNvSpPr txBox="1">
            <a:spLocks noChangeArrowheads="1"/>
          </p:cNvSpPr>
          <p:nvPr/>
        </p:nvSpPr>
        <p:spPr bwMode="auto">
          <a:xfrm>
            <a:off x="6370490" y="5646454"/>
            <a:ext cx="2773510" cy="1211546"/>
          </a:xfrm>
          <a:prstGeom prst="rect">
            <a:avLst/>
          </a:prstGeom>
          <a:solidFill>
            <a:schemeClr val="bg1">
              <a:lumMod val="9500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sng" strike="noStrike" cap="none" normalizeH="0" baseline="0" dirty="0" smtClean="0">
                <a:ln>
                  <a:noFill/>
                </a:ln>
                <a:effectLst/>
                <a:latin typeface="Times New Roman" pitchFamily="18" charset="0"/>
                <a:cs typeface="Arial" pitchFamily="34" charset="0"/>
              </a:rPr>
              <a:t>8.</a:t>
            </a:r>
            <a:r>
              <a:rPr kumimoji="0" lang="fr-FR" sz="1200" b="1" i="0" u="sng" strike="noStrike" cap="none" normalizeH="0" dirty="0" smtClean="0">
                <a:ln>
                  <a:noFill/>
                </a:ln>
                <a:effectLst/>
                <a:latin typeface="Times New Roman" pitchFamily="18" charset="0"/>
                <a:cs typeface="Arial" pitchFamily="34" charset="0"/>
              </a:rPr>
              <a:t> </a:t>
            </a:r>
            <a:r>
              <a:rPr kumimoji="0" lang="fr-FR" sz="1200" b="1" i="0" u="sng" strike="noStrike" cap="none" normalizeH="0" baseline="0" dirty="0" smtClean="0">
                <a:ln>
                  <a:noFill/>
                </a:ln>
                <a:effectLst/>
                <a:latin typeface="Times New Roman" pitchFamily="18" charset="0"/>
                <a:cs typeface="Arial" pitchFamily="34" charset="0"/>
              </a:rPr>
              <a:t>Le sceau</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200" b="1" u="sng" dirty="0">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Date de création :</a:t>
            </a:r>
          </a:p>
          <a:p>
            <a:pPr lvl="0" fontAlgn="base">
              <a:spcBef>
                <a:spcPct val="0"/>
              </a:spcBef>
              <a:spcAft>
                <a:spcPct val="0"/>
              </a:spcAft>
            </a:pPr>
            <a:endParaRPr lang="fr-FR" sz="1200" dirty="0">
              <a:solidFill>
                <a:prstClr val="black"/>
              </a:solidFill>
              <a:latin typeface="Times New Roman" pitchFamily="18" charset="0"/>
              <a:cs typeface="Arial" pitchFamily="34" charset="0"/>
            </a:endParaRPr>
          </a:p>
          <a:p>
            <a:pPr lvl="0" fontAlgn="base">
              <a:spcBef>
                <a:spcPct val="0"/>
              </a:spcBef>
              <a:spcAft>
                <a:spcPct val="0"/>
              </a:spcAft>
            </a:pPr>
            <a:r>
              <a:rPr lang="fr-FR" sz="1200" dirty="0">
                <a:solidFill>
                  <a:prstClr val="black"/>
                </a:solidFill>
                <a:latin typeface="Times New Roman" pitchFamily="18" charset="0"/>
                <a:cs typeface="Arial" pitchFamily="34" charset="0"/>
              </a:rPr>
              <a:t>Signification :</a:t>
            </a:r>
            <a:endParaRPr lang="fr-FR" sz="1200" dirty="0">
              <a:solidFill>
                <a:prstClr val="black"/>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effectLst/>
              <a:latin typeface="Arial" pitchFamily="34" charset="0"/>
              <a:cs typeface="Arial" pitchFamily="34" charset="0"/>
            </a:endParaRPr>
          </a:p>
        </p:txBody>
      </p:sp>
      <p:sp>
        <p:nvSpPr>
          <p:cNvPr id="8" name="Ellipse 7"/>
          <p:cNvSpPr/>
          <p:nvPr/>
        </p:nvSpPr>
        <p:spPr>
          <a:xfrm>
            <a:off x="2915245" y="1514699"/>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Ellipse 41"/>
          <p:cNvSpPr/>
          <p:nvPr/>
        </p:nvSpPr>
        <p:spPr>
          <a:xfrm>
            <a:off x="2951260" y="5819530"/>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3" name="Ellipse 42"/>
          <p:cNvSpPr/>
          <p:nvPr/>
        </p:nvSpPr>
        <p:spPr>
          <a:xfrm>
            <a:off x="2889447" y="4311742"/>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4" name="Ellipse 43"/>
          <p:cNvSpPr/>
          <p:nvPr/>
        </p:nvSpPr>
        <p:spPr>
          <a:xfrm>
            <a:off x="2879526" y="3117541"/>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5" name="Ellipse 44"/>
          <p:cNvSpPr/>
          <p:nvPr/>
        </p:nvSpPr>
        <p:spPr>
          <a:xfrm>
            <a:off x="5771405" y="1971899"/>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6" name="Ellipse 45"/>
          <p:cNvSpPr/>
          <p:nvPr/>
        </p:nvSpPr>
        <p:spPr>
          <a:xfrm>
            <a:off x="5793382" y="3287497"/>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7" name="Ellipse 46"/>
          <p:cNvSpPr/>
          <p:nvPr/>
        </p:nvSpPr>
        <p:spPr>
          <a:xfrm>
            <a:off x="5810944" y="4704752"/>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Ellipse 47"/>
          <p:cNvSpPr/>
          <p:nvPr/>
        </p:nvSpPr>
        <p:spPr>
          <a:xfrm>
            <a:off x="5810944" y="6315034"/>
            <a:ext cx="288032" cy="3114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Espace réservé du numéro de diapositive 2"/>
          <p:cNvSpPr>
            <a:spLocks noGrp="1"/>
          </p:cNvSpPr>
          <p:nvPr>
            <p:ph type="sldNum" sz="quarter" idx="12"/>
          </p:nvPr>
        </p:nvSpPr>
        <p:spPr/>
        <p:txBody>
          <a:bodyPr/>
          <a:lstStyle/>
          <a:p>
            <a:fld id="{CEA47734-209D-4804-9E22-F7EAA92B8578}" type="slidenum">
              <a:rPr lang="fr-FR" smtClean="0"/>
              <a:t>1</a:t>
            </a:fld>
            <a:endParaRPr lang="fr-FR"/>
          </a:p>
        </p:txBody>
      </p:sp>
    </p:spTree>
    <p:extLst>
      <p:ext uri="{BB962C8B-B14F-4D97-AF65-F5344CB8AC3E}">
        <p14:creationId xmlns:p14="http://schemas.microsoft.com/office/powerpoint/2010/main" val="417591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9" y="3591472"/>
            <a:ext cx="6163056" cy="3264408"/>
          </a:xfrm>
          <a:prstGeom prst="rect">
            <a:avLst/>
          </a:prstGeom>
        </p:spPr>
      </p:pic>
      <p:pic>
        <p:nvPicPr>
          <p:cNvPr id="16" name="Image 15"/>
          <p:cNvPicPr>
            <a:picLocks noChangeAspect="1"/>
          </p:cNvPicPr>
          <p:nvPr/>
        </p:nvPicPr>
        <p:blipFill rotWithShape="1">
          <a:blip r:embed="rId2" cstate="print">
            <a:extLst>
              <a:ext uri="{28A0092B-C50C-407E-A947-70E740481C1C}">
                <a14:useLocalDpi xmlns:a14="http://schemas.microsoft.com/office/drawing/2010/main" val="0"/>
              </a:ext>
            </a:extLst>
          </a:blip>
          <a:srcRect r="26940" b="55213"/>
          <a:stretch/>
        </p:blipFill>
        <p:spPr>
          <a:xfrm>
            <a:off x="4639569" y="473812"/>
            <a:ext cx="4502712" cy="1462040"/>
          </a:xfrm>
          <a:prstGeom prst="rect">
            <a:avLst/>
          </a:prstGeom>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l="51700"/>
          <a:stretch/>
        </p:blipFill>
        <p:spPr>
          <a:xfrm>
            <a:off x="6167254" y="3266985"/>
            <a:ext cx="2976745" cy="3541407"/>
          </a:xfrm>
          <a:prstGeom prst="rect">
            <a:avLst/>
          </a:prstGeom>
        </p:spPr>
      </p:pic>
      <p:sp>
        <p:nvSpPr>
          <p:cNvPr id="2" name="Rectangle 1"/>
          <p:cNvSpPr/>
          <p:nvPr/>
        </p:nvSpPr>
        <p:spPr>
          <a:xfrm>
            <a:off x="-868" y="404664"/>
            <a:ext cx="2916684" cy="276999"/>
          </a:xfrm>
          <a:prstGeom prst="rect">
            <a:avLst/>
          </a:prstGeom>
          <a:solidFill>
            <a:schemeClr val="bg2"/>
          </a:solidFill>
          <a:ln>
            <a:solidFill>
              <a:schemeClr val="tx1"/>
            </a:solidFill>
          </a:ln>
        </p:spPr>
        <p:txBody>
          <a:bodyPr wrap="square">
            <a:spAutoFit/>
          </a:bodyPr>
          <a:lstStyle/>
          <a:p>
            <a:r>
              <a:rPr lang="fr-FR" sz="1200" b="1" dirty="0" smtClean="0"/>
              <a:t>2) </a:t>
            </a:r>
            <a:r>
              <a:rPr lang="fr-FR" sz="1200" b="1" u="sng" dirty="0" smtClean="0"/>
              <a:t>Valeurs et principes de la République</a:t>
            </a:r>
            <a:endParaRPr lang="fr-FR" sz="1200" b="1" u="sng" dirty="0"/>
          </a:p>
        </p:txBody>
      </p:sp>
      <p:sp>
        <p:nvSpPr>
          <p:cNvPr id="4" name="Rectangle 3"/>
          <p:cNvSpPr/>
          <p:nvPr/>
        </p:nvSpPr>
        <p:spPr>
          <a:xfrm>
            <a:off x="166" y="15388"/>
            <a:ext cx="4631390" cy="276999"/>
          </a:xfrm>
          <a:prstGeom prst="rect">
            <a:avLst/>
          </a:prstGeom>
          <a:solidFill>
            <a:schemeClr val="bg2"/>
          </a:solidFill>
          <a:ln>
            <a:solidFill>
              <a:schemeClr val="tx1"/>
            </a:solidFill>
          </a:ln>
        </p:spPr>
        <p:txBody>
          <a:bodyPr wrap="square">
            <a:spAutoFit/>
          </a:bodyPr>
          <a:lstStyle/>
          <a:p>
            <a:r>
              <a:rPr lang="fr-FR" sz="1200" b="1" dirty="0" smtClean="0"/>
              <a:t>I. </a:t>
            </a:r>
            <a:r>
              <a:rPr lang="fr-FR" sz="1200" b="1" u="sng" dirty="0" smtClean="0"/>
              <a:t>Les valeurs, les principes et les symboles de la citoyenneté française</a:t>
            </a:r>
            <a:endParaRPr lang="fr-FR" sz="1200" b="1" u="sng" dirty="0"/>
          </a:p>
        </p:txBody>
      </p:sp>
      <p:sp>
        <p:nvSpPr>
          <p:cNvPr id="5" name="Rectangle 4"/>
          <p:cNvSpPr/>
          <p:nvPr/>
        </p:nvSpPr>
        <p:spPr>
          <a:xfrm>
            <a:off x="-868" y="958662"/>
            <a:ext cx="4644876" cy="2292935"/>
          </a:xfrm>
          <a:prstGeom prst="rect">
            <a:avLst/>
          </a:prstGeom>
          <a:solidFill>
            <a:schemeClr val="bg1">
              <a:lumMod val="95000"/>
            </a:schemeClr>
          </a:solidFill>
          <a:ln>
            <a:solidFill>
              <a:schemeClr val="tx1"/>
            </a:solidFill>
          </a:ln>
        </p:spPr>
        <p:txBody>
          <a:bodyPr wrap="square">
            <a:spAutoFit/>
          </a:bodyPr>
          <a:lstStyle/>
          <a:p>
            <a:r>
              <a:rPr lang="fr-FR" sz="1100" b="1" dirty="0"/>
              <a:t>PRÉAMBULE</a:t>
            </a:r>
          </a:p>
          <a:p>
            <a:r>
              <a:rPr lang="fr-FR" sz="1100" dirty="0"/>
              <a:t>Le peuple français proclame solennellement son attachement aux Droits de l'homme et aux principes de la souveraineté nationale tels qu'ils ont été définis par la Déclaration de 1789, confirmée et complétée par le préambule de la Constitution de 1946, ainsi qu'aux droits et devoirs définis dans la Charte de l'environnement de 2004</a:t>
            </a:r>
            <a:r>
              <a:rPr lang="fr-FR" sz="1100" dirty="0" smtClean="0"/>
              <a:t>. (…)</a:t>
            </a:r>
            <a:endParaRPr lang="fr-FR" sz="1100" dirty="0"/>
          </a:p>
          <a:p>
            <a:r>
              <a:rPr lang="fr-FR" sz="1100" b="1" dirty="0" smtClean="0"/>
              <a:t>Article premier</a:t>
            </a:r>
            <a:r>
              <a:rPr lang="fr-FR" sz="1100" dirty="0"/>
              <a:t/>
            </a:r>
            <a:br>
              <a:rPr lang="fr-FR" sz="1100" dirty="0"/>
            </a:br>
            <a:r>
              <a:rPr lang="fr-FR" sz="1100" dirty="0"/>
              <a:t>La France est une République indivisible, laïque, démocratique et sociale. Elle assure l'égalité devant la loi de tous les citoyens sans distinction d'origine, de race ou de religion. Elle respecte toutes les croyances. Son organisation est décentralisée</a:t>
            </a:r>
            <a:r>
              <a:rPr lang="fr-FR" sz="1100" dirty="0" smtClean="0"/>
              <a:t>.</a:t>
            </a:r>
            <a:endParaRPr lang="fr-FR" sz="1100" dirty="0"/>
          </a:p>
          <a:p>
            <a:r>
              <a:rPr lang="fr-FR" sz="1100" dirty="0"/>
              <a:t>La loi favorise l'égal accès des femmes et des hommes aux mandats électoraux et fonctions électives, ainsi qu'aux responsabilités professionnelles et </a:t>
            </a:r>
            <a:r>
              <a:rPr lang="fr-FR" sz="1100" dirty="0" smtClean="0"/>
              <a:t>sociales.</a:t>
            </a:r>
            <a:endParaRPr lang="fr-FR" sz="1100" dirty="0"/>
          </a:p>
        </p:txBody>
      </p:sp>
      <p:sp>
        <p:nvSpPr>
          <p:cNvPr id="6" name="Rectangle 5"/>
          <p:cNvSpPr/>
          <p:nvPr/>
        </p:nvSpPr>
        <p:spPr>
          <a:xfrm>
            <a:off x="254620" y="713225"/>
            <a:ext cx="3309268" cy="276999"/>
          </a:xfrm>
          <a:prstGeom prst="rect">
            <a:avLst/>
          </a:prstGeom>
        </p:spPr>
        <p:txBody>
          <a:bodyPr wrap="square">
            <a:spAutoFit/>
          </a:bodyPr>
          <a:lstStyle/>
          <a:p>
            <a:r>
              <a:rPr lang="fr-FR" sz="1200" b="1" u="sng" dirty="0" smtClean="0"/>
              <a:t>Extrait de la Constitution de la Vème République</a:t>
            </a:r>
            <a:endParaRPr lang="fr-FR" sz="1200" b="1" u="sng" dirty="0"/>
          </a:p>
        </p:txBody>
      </p:sp>
      <p:sp>
        <p:nvSpPr>
          <p:cNvPr id="7" name="ZoneTexte 6"/>
          <p:cNvSpPr txBox="1"/>
          <p:nvPr/>
        </p:nvSpPr>
        <p:spPr>
          <a:xfrm>
            <a:off x="4639568" y="20728"/>
            <a:ext cx="4504432" cy="1938992"/>
          </a:xfrm>
          <a:prstGeom prst="rect">
            <a:avLst/>
          </a:prstGeom>
          <a:noFill/>
          <a:ln>
            <a:solidFill>
              <a:schemeClr val="tx1"/>
            </a:solidFill>
          </a:ln>
        </p:spPr>
        <p:txBody>
          <a:bodyPr wrap="square" rtlCol="0">
            <a:spAutoFit/>
          </a:bodyPr>
          <a:lstStyle/>
          <a:p>
            <a:r>
              <a:rPr lang="fr-FR" sz="1200" i="1" dirty="0" smtClean="0"/>
              <a:t>Relevez dans le préambule de la Constitution les </a:t>
            </a:r>
            <a:r>
              <a:rPr lang="fr-FR" sz="1200" b="1" i="1" dirty="0" smtClean="0"/>
              <a:t>valeurs</a:t>
            </a:r>
            <a:r>
              <a:rPr lang="fr-FR" sz="1200" i="1" dirty="0" smtClean="0"/>
              <a:t> sur lesquelles sont basées la République française :</a:t>
            </a:r>
          </a:p>
          <a:p>
            <a:endParaRPr lang="fr-FR" sz="1200" i="1" dirty="0"/>
          </a:p>
          <a:p>
            <a:endParaRPr lang="fr-FR" sz="1200" dirty="0" smtClean="0"/>
          </a:p>
          <a:p>
            <a:endParaRPr lang="fr-FR" sz="1200" dirty="0"/>
          </a:p>
          <a:p>
            <a:endParaRPr lang="fr-FR" sz="1200" dirty="0" smtClean="0"/>
          </a:p>
          <a:p>
            <a:endParaRPr lang="fr-FR" sz="1200" dirty="0"/>
          </a:p>
          <a:p>
            <a:endParaRPr lang="fr-FR" sz="1200" dirty="0" smtClean="0"/>
          </a:p>
          <a:p>
            <a:endParaRPr lang="fr-FR" sz="1200" dirty="0"/>
          </a:p>
          <a:p>
            <a:endParaRPr lang="fr-FR" sz="1200" dirty="0" smtClean="0"/>
          </a:p>
        </p:txBody>
      </p:sp>
      <p:sp>
        <p:nvSpPr>
          <p:cNvPr id="8" name="Rectangle 7"/>
          <p:cNvSpPr/>
          <p:nvPr/>
        </p:nvSpPr>
        <p:spPr>
          <a:xfrm>
            <a:off x="4631556" y="2035723"/>
            <a:ext cx="4572000" cy="646331"/>
          </a:xfrm>
          <a:prstGeom prst="rect">
            <a:avLst/>
          </a:prstGeom>
          <a:solidFill>
            <a:schemeClr val="bg2">
              <a:lumMod val="90000"/>
            </a:schemeClr>
          </a:solidFill>
          <a:ln>
            <a:solidFill>
              <a:schemeClr val="tx1"/>
            </a:solidFill>
          </a:ln>
        </p:spPr>
        <p:txBody>
          <a:bodyPr>
            <a:spAutoFit/>
          </a:bodyPr>
          <a:lstStyle/>
          <a:p>
            <a:r>
              <a:rPr lang="fr-FR" sz="1200" b="1" u="sng" dirty="0" smtClean="0"/>
              <a:t>L’article 1</a:t>
            </a:r>
            <a:r>
              <a:rPr lang="fr-FR" sz="1200" b="1" u="sng" baseline="30000" dirty="0" smtClean="0"/>
              <a:t>er</a:t>
            </a:r>
            <a:r>
              <a:rPr lang="fr-FR" sz="1200" b="1" u="sng" dirty="0" smtClean="0"/>
              <a:t> affirme 5 grands principes républicains : </a:t>
            </a:r>
            <a:r>
              <a:rPr lang="fr-FR" sz="1200" b="1" dirty="0" smtClean="0"/>
              <a:t>la République est indivisible, laïque, démocratique, sociale</a:t>
            </a:r>
            <a:r>
              <a:rPr lang="fr-FR" sz="1200" b="1" dirty="0"/>
              <a:t> </a:t>
            </a:r>
            <a:r>
              <a:rPr lang="fr-FR" sz="1200" b="1" dirty="0" smtClean="0"/>
              <a:t>et respecte la parité hommes-femmes.</a:t>
            </a:r>
            <a:endParaRPr lang="fr-FR" sz="1200" b="1" u="sng" dirty="0"/>
          </a:p>
        </p:txBody>
      </p:sp>
      <p:sp>
        <p:nvSpPr>
          <p:cNvPr id="11" name="Text Box 4"/>
          <p:cNvSpPr txBox="1">
            <a:spLocks noChangeArrowheads="1"/>
          </p:cNvSpPr>
          <p:nvPr/>
        </p:nvSpPr>
        <p:spPr bwMode="auto">
          <a:xfrm>
            <a:off x="6167254" y="2989986"/>
            <a:ext cx="2975027" cy="3868015"/>
          </a:xfrm>
          <a:prstGeom prst="rect">
            <a:avLst/>
          </a:prstGeom>
          <a:solidFill>
            <a:schemeClr val="bg1">
              <a:alpha val="0"/>
            </a:scheme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pPr>
            <a:r>
              <a:rPr lang="fr-FR" sz="1200" b="1" u="sng" dirty="0" smtClean="0">
                <a:solidFill>
                  <a:srgbClr val="002060"/>
                </a:solidFill>
                <a:latin typeface="Times New Roman" pitchFamily="18" charset="0"/>
                <a:cs typeface="Arial" pitchFamily="34" charset="0"/>
              </a:rPr>
              <a:t>Résumé fait en classe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fr-FR" sz="1100" b="1" dirty="0">
              <a:solidFill>
                <a:srgbClr val="002060"/>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ZoneTexte 9"/>
          <p:cNvSpPr txBox="1"/>
          <p:nvPr/>
        </p:nvSpPr>
        <p:spPr>
          <a:xfrm>
            <a:off x="9475" y="4159688"/>
            <a:ext cx="5618846" cy="276999"/>
          </a:xfrm>
          <a:prstGeom prst="rect">
            <a:avLst/>
          </a:prstGeom>
          <a:noFill/>
        </p:spPr>
        <p:txBody>
          <a:bodyPr wrap="none" rtlCol="0">
            <a:spAutoFit/>
          </a:bodyPr>
          <a:lstStyle/>
          <a:p>
            <a:r>
              <a:rPr lang="fr-FR" sz="1200" i="1" u="sng" dirty="0" smtClean="0"/>
              <a:t>L’exemple de la langue française :</a:t>
            </a:r>
            <a:r>
              <a:rPr lang="fr-FR" sz="1200" i="1" dirty="0" smtClean="0"/>
              <a:t> Répondre aux questions 2, 3 et 4 p. 371 du manuel.</a:t>
            </a:r>
            <a:endParaRPr lang="fr-FR" sz="1200" i="1" u="sng" dirty="0"/>
          </a:p>
        </p:txBody>
      </p:sp>
      <p:cxnSp>
        <p:nvCxnSpPr>
          <p:cNvPr id="14" name="Connecteur droit avec flèche 13"/>
          <p:cNvCxnSpPr/>
          <p:nvPr/>
        </p:nvCxnSpPr>
        <p:spPr>
          <a:xfrm flipH="1">
            <a:off x="4337145" y="660543"/>
            <a:ext cx="302424" cy="2981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2"/>
          </p:nvPr>
        </p:nvSpPr>
        <p:spPr/>
        <p:txBody>
          <a:bodyPr/>
          <a:lstStyle/>
          <a:p>
            <a:fld id="{CEA47734-209D-4804-9E22-F7EAA92B8578}" type="slidenum">
              <a:rPr lang="fr-FR" smtClean="0"/>
              <a:t>2</a:t>
            </a:fld>
            <a:endParaRPr lang="fr-FR"/>
          </a:p>
        </p:txBody>
      </p:sp>
      <p:sp>
        <p:nvSpPr>
          <p:cNvPr id="15" name="Rectangle 14"/>
          <p:cNvSpPr/>
          <p:nvPr/>
        </p:nvSpPr>
        <p:spPr>
          <a:xfrm>
            <a:off x="9475" y="3313712"/>
            <a:ext cx="6157779" cy="830997"/>
          </a:xfrm>
          <a:prstGeom prst="rect">
            <a:avLst/>
          </a:prstGeom>
          <a:solidFill>
            <a:schemeClr val="bg1">
              <a:lumMod val="95000"/>
            </a:schemeClr>
          </a:solidFill>
          <a:ln>
            <a:solidFill>
              <a:schemeClr val="tx1"/>
            </a:solidFill>
          </a:ln>
        </p:spPr>
        <p:txBody>
          <a:bodyPr wrap="square">
            <a:spAutoFit/>
          </a:bodyPr>
          <a:lstStyle/>
          <a:p>
            <a:r>
              <a:rPr lang="fr-FR" sz="1200" b="1" dirty="0"/>
              <a:t>a) </a:t>
            </a:r>
            <a:r>
              <a:rPr lang="fr-FR" sz="1200" b="1" u="sng" dirty="0"/>
              <a:t>Une République indivisible</a:t>
            </a:r>
            <a:r>
              <a:rPr lang="fr-FR" sz="1200" b="1" dirty="0"/>
              <a:t> </a:t>
            </a:r>
            <a:r>
              <a:rPr lang="fr-FR" sz="1200" dirty="0"/>
              <a:t> : aucune partie du peuple, ni aucun individu, ne peut s’attribuer l’exercice de la souveraineté nationale. Seul le peuple exerce cette souveraineté par la voie de ses représentants (ex : les députés) ou du référendum. L’unité et l’indivisibilité garantissent une application uniforme du droit sur l’ensemble du territoire national. </a:t>
            </a:r>
            <a:r>
              <a:rPr lang="fr-FR" sz="1200" dirty="0">
                <a:hlinkClick r:id="rId3"/>
              </a:rPr>
              <a:t>http://www.vie-publique.fr</a:t>
            </a:r>
            <a:r>
              <a:rPr lang="fr-FR" sz="1200" dirty="0" smtClean="0">
                <a:hlinkClick r:id="rId3"/>
              </a:rPr>
              <a:t>/</a:t>
            </a:r>
            <a:r>
              <a:rPr lang="fr-FR" sz="1200" dirty="0" smtClean="0"/>
              <a:t> </a:t>
            </a:r>
            <a:endParaRPr lang="fr-FR" sz="1200" dirty="0"/>
          </a:p>
        </p:txBody>
      </p:sp>
    </p:spTree>
    <p:extLst>
      <p:ext uri="{BB962C8B-B14F-4D97-AF65-F5344CB8AC3E}">
        <p14:creationId xmlns:p14="http://schemas.microsoft.com/office/powerpoint/2010/main" val="13109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bg/>
                                          </p:spTgt>
                                        </p:tgtEl>
                                        <p:attrNameLst>
                                          <p:attrName>style.visibility</p:attrName>
                                        </p:attrNameLst>
                                      </p:cBhvr>
                                      <p:to>
                                        <p:strVal val="visible"/>
                                      </p:to>
                                    </p:set>
                                    <p:anim calcmode="lin" valueType="num">
                                      <p:cBhvr>
                                        <p:cTn id="7" dur="500" fill="hold"/>
                                        <p:tgtEl>
                                          <p:spTgt spid="11">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bg/>
                                          </p:spTgt>
                                        </p:tgtEl>
                                        <p:attrNameLst>
                                          <p:attrName>ppt_y</p:attrName>
                                        </p:attrNameLst>
                                      </p:cBhvr>
                                      <p:tavLst>
                                        <p:tav tm="0">
                                          <p:val>
                                            <p:strVal val="#ppt_y"/>
                                          </p:val>
                                        </p:tav>
                                        <p:tav tm="100000">
                                          <p:val>
                                            <p:strVal val="#ppt_y"/>
                                          </p:val>
                                        </p:tav>
                                      </p:tavLst>
                                    </p:anim>
                                    <p:anim calcmode="lin" valueType="num">
                                      <p:cBhvr>
                                        <p:cTn id="9" dur="500" fill="hold"/>
                                        <p:tgtEl>
                                          <p:spTgt spid="11">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p:cTn id="16"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print">
            <a:extLst>
              <a:ext uri="{28A0092B-C50C-407E-A947-70E740481C1C}">
                <a14:useLocalDpi xmlns:a14="http://schemas.microsoft.com/office/drawing/2010/main" val="0"/>
              </a:ext>
            </a:extLst>
          </a:blip>
          <a:srcRect l="8370" t="38412"/>
          <a:stretch/>
        </p:blipFill>
        <p:spPr>
          <a:xfrm>
            <a:off x="3508127" y="4845376"/>
            <a:ext cx="5647217" cy="2010503"/>
          </a:xfrm>
          <a:prstGeom prst="rect">
            <a:avLst/>
          </a:prstGeom>
        </p:spPr>
      </p:pic>
      <p:pic>
        <p:nvPicPr>
          <p:cNvPr id="2" name="Picture 2" descr="laïcit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4664"/>
            <a:ext cx="2146300" cy="34623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ZoneTexte 2"/>
          <p:cNvSpPr txBox="1"/>
          <p:nvPr/>
        </p:nvSpPr>
        <p:spPr>
          <a:xfrm>
            <a:off x="20704" y="13545"/>
            <a:ext cx="1918346" cy="276999"/>
          </a:xfrm>
          <a:prstGeom prst="rect">
            <a:avLst/>
          </a:prstGeom>
          <a:solidFill>
            <a:schemeClr val="bg1">
              <a:lumMod val="95000"/>
            </a:schemeClr>
          </a:solidFill>
          <a:ln>
            <a:solidFill>
              <a:schemeClr val="tx1"/>
            </a:solidFill>
          </a:ln>
        </p:spPr>
        <p:txBody>
          <a:bodyPr wrap="none" rtlCol="0">
            <a:spAutoFit/>
          </a:bodyPr>
          <a:lstStyle/>
          <a:p>
            <a:r>
              <a:rPr lang="fr-FR" sz="1200" b="1" u="sng" dirty="0" smtClean="0"/>
              <a:t>b) La République est laïque</a:t>
            </a:r>
            <a:endParaRPr lang="fr-FR" sz="1200" u="sng" dirty="0"/>
          </a:p>
        </p:txBody>
      </p:sp>
      <p:sp>
        <p:nvSpPr>
          <p:cNvPr id="4" name="ZoneTexte 3"/>
          <p:cNvSpPr txBox="1"/>
          <p:nvPr/>
        </p:nvSpPr>
        <p:spPr>
          <a:xfrm>
            <a:off x="15866" y="3880386"/>
            <a:ext cx="3500507" cy="2862322"/>
          </a:xfrm>
          <a:prstGeom prst="rect">
            <a:avLst/>
          </a:prstGeom>
          <a:solidFill>
            <a:schemeClr val="bg1">
              <a:lumMod val="95000"/>
            </a:schemeClr>
          </a:solidFill>
          <a:ln>
            <a:solidFill>
              <a:schemeClr val="tx1"/>
            </a:solidFill>
          </a:ln>
        </p:spPr>
        <p:txBody>
          <a:bodyPr wrap="square" rtlCol="0">
            <a:spAutoFit/>
          </a:bodyPr>
          <a:lstStyle/>
          <a:p>
            <a:r>
              <a:rPr lang="fr-FR" sz="1200" i="1" dirty="0" smtClean="0"/>
              <a:t>De quand date la loi qui coupe les liens entre les Eglises chrétiennes et l’Etat ?</a:t>
            </a:r>
          </a:p>
          <a:p>
            <a:endParaRPr lang="fr-FR" sz="1200" i="1" dirty="0" smtClean="0"/>
          </a:p>
          <a:p>
            <a:r>
              <a:rPr lang="fr-FR" sz="1200" i="1" dirty="0" smtClean="0"/>
              <a:t>Quelle liberté garantit-elle a cette occasion ?</a:t>
            </a:r>
          </a:p>
          <a:p>
            <a:endParaRPr lang="fr-FR" sz="1200" i="1" dirty="0" smtClean="0"/>
          </a:p>
          <a:p>
            <a:r>
              <a:rPr lang="fr-FR" sz="1200" i="1" dirty="0" smtClean="0"/>
              <a:t>En conséquence, qu’est-ce que l’Etat ne fait plus ?</a:t>
            </a:r>
          </a:p>
          <a:p>
            <a:endParaRPr lang="fr-FR" sz="1200" i="1" dirty="0" smtClean="0"/>
          </a:p>
          <a:p>
            <a:endParaRPr lang="fr-FR" sz="1200" i="1" dirty="0"/>
          </a:p>
          <a:p>
            <a:r>
              <a:rPr lang="fr-FR" sz="1200" i="1" dirty="0" smtClean="0"/>
              <a:t>Quelle est la conséquence de la laïcité dans les établissements scolaires ? </a:t>
            </a:r>
          </a:p>
          <a:p>
            <a:endParaRPr lang="fr-FR" sz="1200" dirty="0"/>
          </a:p>
          <a:p>
            <a:endParaRPr lang="fr-FR" sz="1200" dirty="0" smtClean="0"/>
          </a:p>
          <a:p>
            <a:endParaRPr lang="fr-FR" sz="1200" dirty="0"/>
          </a:p>
          <a:p>
            <a:endParaRPr lang="fr-FR" sz="1200" dirty="0" smtClean="0"/>
          </a:p>
          <a:p>
            <a:endParaRPr lang="fr-FR" sz="1200" dirty="0"/>
          </a:p>
        </p:txBody>
      </p:sp>
      <p:sp>
        <p:nvSpPr>
          <p:cNvPr id="8" name="Text Box 4"/>
          <p:cNvSpPr txBox="1">
            <a:spLocks noChangeArrowheads="1"/>
          </p:cNvSpPr>
          <p:nvPr/>
        </p:nvSpPr>
        <p:spPr bwMode="auto">
          <a:xfrm>
            <a:off x="3508127" y="4807620"/>
            <a:ext cx="5627627" cy="2086013"/>
          </a:xfrm>
          <a:prstGeom prst="rect">
            <a:avLst/>
          </a:prstGeom>
          <a:solidFill>
            <a:srgbClr val="CCCCCC">
              <a:alpha val="0"/>
            </a:srgb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pPr>
            <a:r>
              <a:rPr lang="fr-FR" sz="1200" b="1" u="sng" dirty="0" smtClean="0">
                <a:solidFill>
                  <a:srgbClr val="002060"/>
                </a:solidFill>
                <a:latin typeface="Times New Roman" pitchFamily="18" charset="0"/>
                <a:cs typeface="Arial" pitchFamily="34" charset="0"/>
              </a:rPr>
              <a:t>Résumé fait en classe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fr-FR" sz="1100" b="1" dirty="0">
              <a:solidFill>
                <a:srgbClr val="002060"/>
              </a:solidFill>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Connecteur droit avec flèche 13"/>
          <p:cNvCxnSpPr/>
          <p:nvPr/>
        </p:nvCxnSpPr>
        <p:spPr>
          <a:xfrm>
            <a:off x="1187624" y="3645024"/>
            <a:ext cx="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CEA47734-209D-4804-9E22-F7EAA92B8578}" type="slidenum">
              <a:rPr lang="fr-FR" smtClean="0"/>
              <a:t>3</a:t>
            </a:fld>
            <a:endParaRPr lang="fr-FR"/>
          </a:p>
        </p:txBody>
      </p:sp>
      <p:sp>
        <p:nvSpPr>
          <p:cNvPr id="12" name="Rectangle 11"/>
          <p:cNvSpPr/>
          <p:nvPr/>
        </p:nvSpPr>
        <p:spPr>
          <a:xfrm>
            <a:off x="3003025" y="7574"/>
            <a:ext cx="2788904" cy="461665"/>
          </a:xfrm>
          <a:prstGeom prst="rect">
            <a:avLst/>
          </a:prstGeom>
        </p:spPr>
        <p:txBody>
          <a:bodyPr wrap="square">
            <a:spAutoFit/>
          </a:bodyPr>
          <a:lstStyle/>
          <a:p>
            <a:r>
              <a:rPr lang="fr-FR" sz="1200" dirty="0">
                <a:hlinkClick r:id="rId4"/>
              </a:rPr>
              <a:t>http://</a:t>
            </a:r>
            <a:r>
              <a:rPr lang="fr-FR" sz="1200" dirty="0" smtClean="0">
                <a:hlinkClick r:id="rId4"/>
              </a:rPr>
              <a:t>education.francetv.fr/education-civique/quatrieme/video/la-laicite</a:t>
            </a:r>
            <a:r>
              <a:rPr lang="fr-FR" sz="1200" dirty="0" smtClean="0"/>
              <a:t> </a:t>
            </a:r>
            <a:endParaRPr lang="fr-FR" sz="1200" dirty="0"/>
          </a:p>
        </p:txBody>
      </p:sp>
      <p:pic>
        <p:nvPicPr>
          <p:cNvPr id="2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175"/>
          <a:stretch/>
        </p:blipFill>
        <p:spPr bwMode="auto">
          <a:xfrm>
            <a:off x="2146299" y="778001"/>
            <a:ext cx="2460331" cy="10630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760452"/>
            <a:ext cx="2166614" cy="12600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625" y="706018"/>
            <a:ext cx="2238375" cy="1314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565195" y="-1604"/>
            <a:ext cx="3563888" cy="461665"/>
          </a:xfrm>
          <a:prstGeom prst="rect">
            <a:avLst/>
          </a:prstGeom>
        </p:spPr>
        <p:txBody>
          <a:bodyPr wrap="square">
            <a:spAutoFit/>
          </a:bodyPr>
          <a:lstStyle/>
          <a:p>
            <a:r>
              <a:rPr lang="fr-FR" sz="1200" dirty="0">
                <a:hlinkClick r:id="rId8"/>
              </a:rPr>
              <a:t>http://</a:t>
            </a:r>
            <a:r>
              <a:rPr lang="fr-FR" sz="1200" dirty="0" smtClean="0">
                <a:hlinkClick r:id="rId8"/>
              </a:rPr>
              <a:t>education.francetv.fr/actualite/ce2/video/c-est-quoi-la-laicite-1-jour-1-question</a:t>
            </a:r>
            <a:r>
              <a:rPr lang="fr-FR" sz="1200" dirty="0" smtClean="0"/>
              <a:t> </a:t>
            </a:r>
            <a:endParaRPr lang="fr-FR" sz="1200" dirty="0"/>
          </a:p>
        </p:txBody>
      </p:sp>
      <p:sp>
        <p:nvSpPr>
          <p:cNvPr id="19" name="Rectangle 18"/>
          <p:cNvSpPr/>
          <p:nvPr/>
        </p:nvSpPr>
        <p:spPr>
          <a:xfrm>
            <a:off x="4283968" y="418600"/>
            <a:ext cx="4740646" cy="276999"/>
          </a:xfrm>
          <a:prstGeom prst="rect">
            <a:avLst/>
          </a:prstGeom>
        </p:spPr>
        <p:txBody>
          <a:bodyPr wrap="square">
            <a:spAutoFit/>
          </a:bodyPr>
          <a:lstStyle/>
          <a:p>
            <a:r>
              <a:rPr lang="fr-FR" sz="1200" dirty="0">
                <a:hlinkClick r:id="rId9"/>
              </a:rPr>
              <a:t>http://</a:t>
            </a:r>
            <a:r>
              <a:rPr lang="fr-FR" sz="1200" dirty="0" smtClean="0">
                <a:hlinkClick r:id="rId9"/>
              </a:rPr>
              <a:t>www.education.gouv.fr/cid95865/la-laicite-a-l-ecole.html</a:t>
            </a:r>
            <a:r>
              <a:rPr lang="fr-FR" sz="1200" dirty="0" smtClean="0"/>
              <a:t> </a:t>
            </a:r>
            <a:endParaRPr lang="fr-FR" sz="1200" dirty="0"/>
          </a:p>
        </p:txBody>
      </p:sp>
      <p:sp>
        <p:nvSpPr>
          <p:cNvPr id="23" name="Rectangle 22"/>
          <p:cNvSpPr/>
          <p:nvPr/>
        </p:nvSpPr>
        <p:spPr>
          <a:xfrm>
            <a:off x="2146300" y="13545"/>
            <a:ext cx="6997699" cy="200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rotWithShape="1">
          <a:blip r:embed="rId10" cstate="print">
            <a:extLst>
              <a:ext uri="{28A0092B-C50C-407E-A947-70E740481C1C}">
                <a14:useLocalDpi xmlns:a14="http://schemas.microsoft.com/office/drawing/2010/main" val="0"/>
              </a:ext>
            </a:extLst>
          </a:blip>
          <a:srcRect l="8370" t="317" b="15437"/>
          <a:stretch/>
        </p:blipFill>
        <p:spPr>
          <a:xfrm>
            <a:off x="3563888" y="2057433"/>
            <a:ext cx="5571866" cy="2750187"/>
          </a:xfrm>
          <a:prstGeom prst="rect">
            <a:avLst/>
          </a:prstGeom>
        </p:spPr>
      </p:pic>
      <p:sp>
        <p:nvSpPr>
          <p:cNvPr id="24" name="ZoneTexte 23"/>
          <p:cNvSpPr txBox="1"/>
          <p:nvPr/>
        </p:nvSpPr>
        <p:spPr>
          <a:xfrm>
            <a:off x="2146300" y="2260029"/>
            <a:ext cx="1713451" cy="1569660"/>
          </a:xfrm>
          <a:prstGeom prst="rect">
            <a:avLst/>
          </a:prstGeom>
          <a:solidFill>
            <a:schemeClr val="bg1">
              <a:lumMod val="95000"/>
            </a:schemeClr>
          </a:solidFill>
          <a:ln>
            <a:solidFill>
              <a:schemeClr val="tx1"/>
            </a:solidFill>
          </a:ln>
        </p:spPr>
        <p:txBody>
          <a:bodyPr wrap="square" rtlCol="0">
            <a:spAutoFit/>
          </a:bodyPr>
          <a:lstStyle/>
          <a:p>
            <a:r>
              <a:rPr lang="fr-FR" sz="1200" dirty="0" smtClean="0"/>
              <a:t>A l’aide des extraits de la charte de la laïcité ci-dessous et des vidéos en lien, explique en plusieurs phrases pourquoi, selon toi, la laïcité est essentielle en France.</a:t>
            </a:r>
            <a:endParaRPr lang="fr-FR" sz="1200" dirty="0"/>
          </a:p>
        </p:txBody>
      </p:sp>
      <p:cxnSp>
        <p:nvCxnSpPr>
          <p:cNvPr id="26" name="Connecteur droit avec flèche 25"/>
          <p:cNvCxnSpPr/>
          <p:nvPr/>
        </p:nvCxnSpPr>
        <p:spPr>
          <a:xfrm>
            <a:off x="3681604" y="2348880"/>
            <a:ext cx="38634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2653698" y="2020468"/>
            <a:ext cx="0" cy="263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199085" y="367464"/>
            <a:ext cx="816634" cy="307777"/>
          </a:xfrm>
          <a:prstGeom prst="rect">
            <a:avLst/>
          </a:prstGeom>
          <a:solidFill>
            <a:schemeClr val="bg2">
              <a:lumMod val="75000"/>
            </a:schemeClr>
          </a:solidFill>
          <a:ln>
            <a:solidFill>
              <a:schemeClr val="tx1"/>
            </a:solidFill>
          </a:ln>
        </p:spPr>
        <p:txBody>
          <a:bodyPr wrap="none" rtlCol="0">
            <a:spAutoFit/>
          </a:bodyPr>
          <a:lstStyle/>
          <a:p>
            <a:r>
              <a:rPr lang="fr-FR" sz="1400" dirty="0" smtClean="0"/>
              <a:t>VIDEOS :</a:t>
            </a:r>
            <a:endParaRPr lang="fr-FR" sz="1600" dirty="0"/>
          </a:p>
        </p:txBody>
      </p:sp>
    </p:spTree>
    <p:extLst>
      <p:ext uri="{BB962C8B-B14F-4D97-AF65-F5344CB8AC3E}">
        <p14:creationId xmlns:p14="http://schemas.microsoft.com/office/powerpoint/2010/main" val="371202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bg/>
                                          </p:spTgt>
                                        </p:tgtEl>
                                        <p:attrNameLst>
                                          <p:attrName>ppt_y</p:attrName>
                                        </p:attrNameLst>
                                      </p:cBhvr>
                                      <p:tavLst>
                                        <p:tav tm="0">
                                          <p:val>
                                            <p:strVal val="#ppt_y"/>
                                          </p:val>
                                        </p:tav>
                                        <p:tav tm="100000">
                                          <p:val>
                                            <p:strVal val="#ppt_y"/>
                                          </p:val>
                                        </p:tav>
                                      </p:tavLst>
                                    </p:anim>
                                    <p:anim calcmode="lin" valueType="num">
                                      <p:cBhvr>
                                        <p:cTn id="9" dur="500" fill="hold"/>
                                        <p:tgtEl>
                                          <p:spTgt spid="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print">
            <a:extLst>
              <a:ext uri="{28A0092B-C50C-407E-A947-70E740481C1C}">
                <a14:useLocalDpi xmlns:a14="http://schemas.microsoft.com/office/drawing/2010/main" val="0"/>
              </a:ext>
            </a:extLst>
          </a:blip>
          <a:srcRect l="-36" t="43553" r="1"/>
          <a:stretch/>
        </p:blipFill>
        <p:spPr>
          <a:xfrm>
            <a:off x="18013" y="5013176"/>
            <a:ext cx="9120211" cy="1842703"/>
          </a:xfrm>
          <a:prstGeom prst="rect">
            <a:avLst/>
          </a:prstGeom>
        </p:spPr>
      </p:pic>
      <p:sp>
        <p:nvSpPr>
          <p:cNvPr id="5" name="ZoneTexte 4"/>
          <p:cNvSpPr txBox="1"/>
          <p:nvPr/>
        </p:nvSpPr>
        <p:spPr>
          <a:xfrm>
            <a:off x="-19103" y="-481"/>
            <a:ext cx="4467523" cy="27699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c) La République est démocratique</a:t>
            </a:r>
            <a:r>
              <a:rPr lang="fr-FR" sz="1200" b="1" dirty="0" smtClean="0"/>
              <a:t> (Voir chapitre 2 d’EMC)</a:t>
            </a:r>
            <a:endParaRPr lang="fr-FR" sz="1200" dirty="0"/>
          </a:p>
        </p:txBody>
      </p:sp>
      <p:sp>
        <p:nvSpPr>
          <p:cNvPr id="6" name="ZoneTexte 5"/>
          <p:cNvSpPr txBox="1"/>
          <p:nvPr/>
        </p:nvSpPr>
        <p:spPr>
          <a:xfrm>
            <a:off x="18013" y="631082"/>
            <a:ext cx="1956818" cy="276999"/>
          </a:xfrm>
          <a:prstGeom prst="rect">
            <a:avLst/>
          </a:prstGeom>
          <a:solidFill>
            <a:schemeClr val="bg1">
              <a:lumMod val="95000"/>
            </a:schemeClr>
          </a:solidFill>
          <a:ln>
            <a:solidFill>
              <a:schemeClr val="tx1"/>
            </a:solidFill>
          </a:ln>
        </p:spPr>
        <p:txBody>
          <a:bodyPr wrap="none" rtlCol="0">
            <a:spAutoFit/>
          </a:bodyPr>
          <a:lstStyle/>
          <a:p>
            <a:r>
              <a:rPr lang="fr-FR" sz="1200" b="1" u="sng" dirty="0"/>
              <a:t>d</a:t>
            </a:r>
            <a:r>
              <a:rPr lang="fr-FR" sz="1200" b="1" u="sng" dirty="0" smtClean="0"/>
              <a:t>) La République est sociale</a:t>
            </a:r>
            <a:endParaRPr lang="fr-FR" sz="1200" u="sng" dirty="0"/>
          </a:p>
        </p:txBody>
      </p:sp>
      <p:sp>
        <p:nvSpPr>
          <p:cNvPr id="7" name="ZoneTexte 6"/>
          <p:cNvSpPr txBox="1"/>
          <p:nvPr/>
        </p:nvSpPr>
        <p:spPr>
          <a:xfrm>
            <a:off x="2123728" y="307917"/>
            <a:ext cx="6970121" cy="120032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Questions sur le doc. 3 p. 373</a:t>
            </a:r>
            <a:r>
              <a:rPr lang="fr-FR" sz="1200" b="1" dirty="0" smtClean="0"/>
              <a:t> : </a:t>
            </a:r>
            <a:r>
              <a:rPr lang="fr-FR" sz="1200" i="1" dirty="0" smtClean="0"/>
              <a:t>Qu’est-ce que la PMI ?</a:t>
            </a:r>
          </a:p>
          <a:p>
            <a:endParaRPr lang="fr-FR" sz="1200" b="1" i="1" dirty="0"/>
          </a:p>
          <a:p>
            <a:r>
              <a:rPr lang="fr-FR" sz="1200" i="1" dirty="0" smtClean="0"/>
              <a:t>Quelles sont ses activités ?</a:t>
            </a:r>
          </a:p>
          <a:p>
            <a:endParaRPr lang="fr-FR" sz="1200" i="1" dirty="0" smtClean="0"/>
          </a:p>
          <a:p>
            <a:r>
              <a:rPr lang="fr-FR" sz="1200" i="1" dirty="0" smtClean="0"/>
              <a:t>Pourquoi est-elle gratuite ? </a:t>
            </a:r>
          </a:p>
          <a:p>
            <a:endParaRPr lang="fr-FR" sz="1200" dirty="0"/>
          </a:p>
        </p:txBody>
      </p:sp>
      <p:sp>
        <p:nvSpPr>
          <p:cNvPr id="8" name="Text Box 4"/>
          <p:cNvSpPr txBox="1">
            <a:spLocks noChangeArrowheads="1"/>
          </p:cNvSpPr>
          <p:nvPr/>
        </p:nvSpPr>
        <p:spPr bwMode="auto">
          <a:xfrm>
            <a:off x="26305" y="5013176"/>
            <a:ext cx="9138223" cy="1811656"/>
          </a:xfrm>
          <a:prstGeom prst="rect">
            <a:avLst/>
          </a:prstGeom>
          <a:solidFill>
            <a:srgbClr val="CCCCCC">
              <a:alpha val="0"/>
            </a:srgbClr>
          </a:solid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tabLst/>
            </a:pPr>
            <a:r>
              <a:rPr lang="fr-FR" sz="1200" b="1" u="sng" dirty="0" smtClean="0">
                <a:solidFill>
                  <a:srgbClr val="002060"/>
                </a:solidFill>
                <a:latin typeface="Times New Roman" pitchFamily="18" charset="0"/>
                <a:cs typeface="Arial" pitchFamily="34" charset="0"/>
              </a:rPr>
              <a:t>Résumé fait en classe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fr-FR" sz="1100" b="1" dirty="0">
              <a:solidFill>
                <a:srgbClr val="002060"/>
              </a:solidFill>
              <a:latin typeface="Times New Roman" pitchFamily="18" charset="0"/>
              <a:cs typeface="Arial" pitchFamily="34" charset="0"/>
            </a:endParaRPr>
          </a:p>
        </p:txBody>
      </p:sp>
      <p:sp>
        <p:nvSpPr>
          <p:cNvPr id="9" name="ZoneTexte 8"/>
          <p:cNvSpPr txBox="1"/>
          <p:nvPr/>
        </p:nvSpPr>
        <p:spPr>
          <a:xfrm>
            <a:off x="-16775" y="1207284"/>
            <a:ext cx="2033571" cy="276999"/>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e) La parité hommes-femmes</a:t>
            </a:r>
            <a:endParaRPr lang="fr-FR" sz="1200"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8246"/>
            <a:ext cx="3949663" cy="32225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3965518" y="3068367"/>
            <a:ext cx="5144186" cy="1938992"/>
          </a:xfrm>
          <a:prstGeom prst="rect">
            <a:avLst/>
          </a:prstGeom>
          <a:solidFill>
            <a:schemeClr val="bg1">
              <a:lumMod val="95000"/>
            </a:schemeClr>
          </a:solidFill>
          <a:ln>
            <a:solidFill>
              <a:schemeClr val="tx1"/>
            </a:solidFill>
          </a:ln>
        </p:spPr>
        <p:txBody>
          <a:bodyPr wrap="square" rtlCol="0">
            <a:spAutoFit/>
          </a:bodyPr>
          <a:lstStyle/>
          <a:p>
            <a:r>
              <a:rPr lang="fr-FR" sz="1200" b="1" u="sng" dirty="0" smtClean="0"/>
              <a:t>Répondez aux questions à l’aide du tableau et du texte :</a:t>
            </a:r>
          </a:p>
          <a:p>
            <a:r>
              <a:rPr lang="fr-FR" sz="1200" i="1" dirty="0" smtClean="0"/>
              <a:t>Est-ce que la parité homme-femme a progressé à l’Assemblée nationale  depuis 1958 ? Pourquoi peut-on dire qu’il reste du chemin à faire ?</a:t>
            </a:r>
          </a:p>
          <a:p>
            <a:endParaRPr lang="fr-FR" sz="1200" i="1" dirty="0" smtClean="0"/>
          </a:p>
          <a:p>
            <a:endParaRPr lang="fr-FR" sz="1200" i="1" dirty="0"/>
          </a:p>
          <a:p>
            <a:endParaRPr lang="fr-FR" sz="1200" i="1" dirty="0" smtClean="0"/>
          </a:p>
          <a:p>
            <a:endParaRPr lang="fr-FR" sz="1200" i="1" dirty="0"/>
          </a:p>
          <a:p>
            <a:r>
              <a:rPr lang="fr-FR" sz="1200" i="1" dirty="0" smtClean="0"/>
              <a:t>Est-ce que les inégalités salariales entre les hommes et les femmes ont disparu ? Justifiez.</a:t>
            </a:r>
          </a:p>
          <a:p>
            <a:endParaRPr lang="fr-FR" sz="1200" i="1" dirty="0"/>
          </a:p>
        </p:txBody>
      </p:sp>
      <p:sp>
        <p:nvSpPr>
          <p:cNvPr id="10" name="Espace réservé du numéro de diapositive 9"/>
          <p:cNvSpPr>
            <a:spLocks noGrp="1"/>
          </p:cNvSpPr>
          <p:nvPr>
            <p:ph type="sldNum" sz="quarter" idx="12"/>
          </p:nvPr>
        </p:nvSpPr>
        <p:spPr/>
        <p:txBody>
          <a:bodyPr/>
          <a:lstStyle/>
          <a:p>
            <a:fld id="{CEA47734-209D-4804-9E22-F7EAA92B8578}" type="slidenum">
              <a:rPr lang="fr-FR" smtClean="0"/>
              <a:t>4</a:t>
            </a:fld>
            <a:endParaRPr lang="fr-FR"/>
          </a:p>
        </p:txBody>
      </p:sp>
      <p:sp>
        <p:nvSpPr>
          <p:cNvPr id="12" name="Rectangle 11"/>
          <p:cNvSpPr/>
          <p:nvPr/>
        </p:nvSpPr>
        <p:spPr>
          <a:xfrm>
            <a:off x="3949662" y="1508246"/>
            <a:ext cx="5188561" cy="646331"/>
          </a:xfrm>
          <a:prstGeom prst="rect">
            <a:avLst/>
          </a:prstGeom>
          <a:solidFill>
            <a:schemeClr val="bg2">
              <a:lumMod val="75000"/>
            </a:schemeClr>
          </a:solidFill>
          <a:ln>
            <a:solidFill>
              <a:schemeClr val="tx1"/>
            </a:solidFill>
          </a:ln>
        </p:spPr>
        <p:txBody>
          <a:bodyPr wrap="square">
            <a:spAutoFit/>
          </a:bodyPr>
          <a:lstStyle/>
          <a:p>
            <a:r>
              <a:rPr lang="fr-FR" sz="1200" dirty="0" smtClean="0"/>
              <a:t>Rappel de l’art.1 de la Constitution : « La </a:t>
            </a:r>
            <a:r>
              <a:rPr lang="fr-FR" sz="1200" dirty="0"/>
              <a:t>loi favorise l'égal accès des femmes et des hommes aux mandats électoraux et fonctions électives, ainsi qu'aux responsabilités professionnelles et </a:t>
            </a:r>
            <a:r>
              <a:rPr lang="fr-FR" sz="1200" dirty="0" smtClean="0"/>
              <a:t>sociales »</a:t>
            </a:r>
            <a:endParaRPr lang="fr-FR" sz="1200" dirty="0"/>
          </a:p>
        </p:txBody>
      </p:sp>
      <p:sp>
        <p:nvSpPr>
          <p:cNvPr id="13" name="Rectangle 12"/>
          <p:cNvSpPr/>
          <p:nvPr/>
        </p:nvSpPr>
        <p:spPr>
          <a:xfrm>
            <a:off x="3949662" y="2237370"/>
            <a:ext cx="5144186" cy="830997"/>
          </a:xfrm>
          <a:prstGeom prst="rect">
            <a:avLst/>
          </a:prstGeom>
          <a:solidFill>
            <a:schemeClr val="bg1">
              <a:lumMod val="85000"/>
            </a:schemeClr>
          </a:solidFill>
          <a:ln>
            <a:solidFill>
              <a:schemeClr val="tx1"/>
            </a:solidFill>
          </a:ln>
        </p:spPr>
        <p:txBody>
          <a:bodyPr wrap="square">
            <a:spAutoFit/>
          </a:bodyPr>
          <a:lstStyle/>
          <a:p>
            <a:r>
              <a:rPr lang="fr-FR" sz="1200" dirty="0" smtClean="0"/>
              <a:t>"</a:t>
            </a:r>
            <a:r>
              <a:rPr lang="fr-FR" sz="1200" i="1" dirty="0"/>
              <a:t>Un chiffre le prouve, les femmes gagnent en moyenne 19,2 % de moins que leurs collègues hommes. En clair, quand une femme gagne 1 800 euros nets par mois, un homme touche lui 2 300 euros</a:t>
            </a:r>
            <a:r>
              <a:rPr lang="fr-FR" sz="1200" dirty="0"/>
              <a:t>", explique Anne-Claire le </a:t>
            </a:r>
            <a:r>
              <a:rPr lang="fr-FR" sz="1200" dirty="0" err="1"/>
              <a:t>Sann</a:t>
            </a:r>
            <a:r>
              <a:rPr lang="fr-FR" sz="1200" dirty="0"/>
              <a:t> sur le plateau de France 3</a:t>
            </a:r>
            <a:r>
              <a:rPr lang="fr-FR" sz="1200" dirty="0" smtClean="0"/>
              <a:t>.		 </a:t>
            </a:r>
            <a:r>
              <a:rPr lang="fr-FR" sz="1200" dirty="0">
                <a:hlinkClick r:id="rId4"/>
              </a:rPr>
              <a:t>http://www.francetvinfo.fr</a:t>
            </a:r>
            <a:r>
              <a:rPr lang="fr-FR" sz="1200" dirty="0" smtClean="0">
                <a:hlinkClick r:id="rId4"/>
              </a:rPr>
              <a:t>/</a:t>
            </a:r>
            <a:r>
              <a:rPr lang="fr-FR" sz="1200" dirty="0" smtClean="0"/>
              <a:t> </a:t>
            </a:r>
            <a:endParaRPr lang="fr-FR" sz="1200" dirty="0"/>
          </a:p>
        </p:txBody>
      </p:sp>
      <p:cxnSp>
        <p:nvCxnSpPr>
          <p:cNvPr id="20" name="Connecteur droit avec flèche 19"/>
          <p:cNvCxnSpPr>
            <a:stCxn id="6" idx="3"/>
          </p:cNvCxnSpPr>
          <p:nvPr/>
        </p:nvCxnSpPr>
        <p:spPr>
          <a:xfrm>
            <a:off x="1974831" y="769582"/>
            <a:ext cx="23982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4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bg/>
                                          </p:spTgt>
                                        </p:tgtEl>
                                        <p:attrNameLst>
                                          <p:attrName>ppt_y</p:attrName>
                                        </p:attrNameLst>
                                      </p:cBhvr>
                                      <p:tavLst>
                                        <p:tav tm="0">
                                          <p:val>
                                            <p:strVal val="#ppt_y"/>
                                          </p:val>
                                        </p:tav>
                                        <p:tav tm="100000">
                                          <p:val>
                                            <p:strVal val="#ppt_y"/>
                                          </p:val>
                                        </p:tav>
                                      </p:tavLst>
                                    </p:anim>
                                    <p:anim calcmode="lin" valueType="num">
                                      <p:cBhvr>
                                        <p:cTn id="9" dur="500" fill="hold"/>
                                        <p:tgtEl>
                                          <p:spTgt spid="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2" cstate="print">
            <a:extLst>
              <a:ext uri="{28A0092B-C50C-407E-A947-70E740481C1C}">
                <a14:useLocalDpi xmlns:a14="http://schemas.microsoft.com/office/drawing/2010/main" val="0"/>
              </a:ext>
            </a:extLst>
          </a:blip>
          <a:srcRect t="20732"/>
          <a:stretch/>
        </p:blipFill>
        <p:spPr>
          <a:xfrm>
            <a:off x="4037" y="589630"/>
            <a:ext cx="7358691" cy="2587636"/>
          </a:xfrm>
          <a:prstGeom prst="rect">
            <a:avLst/>
          </a:prstGeom>
        </p:spPr>
      </p:pic>
      <p:sp>
        <p:nvSpPr>
          <p:cNvPr id="2" name="Rectangle 1"/>
          <p:cNvSpPr/>
          <p:nvPr/>
        </p:nvSpPr>
        <p:spPr>
          <a:xfrm>
            <a:off x="0" y="12239"/>
            <a:ext cx="2033972" cy="276999"/>
          </a:xfrm>
          <a:prstGeom prst="rect">
            <a:avLst/>
          </a:prstGeom>
          <a:solidFill>
            <a:schemeClr val="bg2"/>
          </a:solidFill>
          <a:ln>
            <a:solidFill>
              <a:schemeClr val="tx1"/>
            </a:solidFill>
          </a:ln>
        </p:spPr>
        <p:txBody>
          <a:bodyPr wrap="square">
            <a:spAutoFit/>
          </a:bodyPr>
          <a:lstStyle/>
          <a:p>
            <a:r>
              <a:rPr lang="fr-FR" sz="1200" dirty="0" smtClean="0"/>
              <a:t>II. </a:t>
            </a:r>
            <a:r>
              <a:rPr lang="fr-FR" sz="1200" b="1" u="sng" dirty="0" smtClean="0"/>
              <a:t>Nationalité et citoyenneté</a:t>
            </a:r>
            <a:endParaRPr lang="fr-FR" sz="1200" b="1" u="sng" dirty="0"/>
          </a:p>
        </p:txBody>
      </p:sp>
      <p:sp>
        <p:nvSpPr>
          <p:cNvPr id="3" name="Rectangle 2"/>
          <p:cNvSpPr/>
          <p:nvPr/>
        </p:nvSpPr>
        <p:spPr>
          <a:xfrm>
            <a:off x="2286765" y="20603"/>
            <a:ext cx="1826590" cy="276999"/>
          </a:xfrm>
          <a:prstGeom prst="rect">
            <a:avLst/>
          </a:prstGeom>
          <a:solidFill>
            <a:schemeClr val="bg2"/>
          </a:solidFill>
          <a:ln>
            <a:solidFill>
              <a:schemeClr val="tx1"/>
            </a:solidFill>
          </a:ln>
        </p:spPr>
        <p:txBody>
          <a:bodyPr wrap="none">
            <a:spAutoFit/>
          </a:bodyPr>
          <a:lstStyle/>
          <a:p>
            <a:r>
              <a:rPr lang="fr-FR" sz="1200" b="1" dirty="0" smtClean="0"/>
              <a:t>1) </a:t>
            </a:r>
            <a:r>
              <a:rPr lang="fr-FR" sz="1200" b="1" u="sng" dirty="0" smtClean="0"/>
              <a:t>La nationalité française</a:t>
            </a:r>
            <a:endParaRPr lang="fr-FR" sz="1200" b="1" u="sng" dirty="0"/>
          </a:p>
        </p:txBody>
      </p:sp>
      <p:sp>
        <p:nvSpPr>
          <p:cNvPr id="4" name="ZoneTexte 3"/>
          <p:cNvSpPr txBox="1"/>
          <p:nvPr/>
        </p:nvSpPr>
        <p:spPr>
          <a:xfrm>
            <a:off x="0" y="312631"/>
            <a:ext cx="7236296" cy="276999"/>
          </a:xfrm>
          <a:prstGeom prst="rect">
            <a:avLst/>
          </a:prstGeom>
          <a:noFill/>
        </p:spPr>
        <p:txBody>
          <a:bodyPr wrap="square" rtlCol="0">
            <a:spAutoFit/>
          </a:bodyPr>
          <a:lstStyle/>
          <a:p>
            <a:r>
              <a:rPr lang="fr-FR" sz="1200" b="1" u="sng" dirty="0" smtClean="0"/>
              <a:t>Répondez aux questions 1 à 5 p. 379</a:t>
            </a:r>
            <a:r>
              <a:rPr lang="fr-FR" sz="1200" b="1" u="sng" dirty="0"/>
              <a:t> </a:t>
            </a:r>
            <a:r>
              <a:rPr lang="fr-FR" sz="1200" i="1" dirty="0" smtClean="0"/>
              <a:t>:</a:t>
            </a:r>
            <a:endParaRPr lang="fr-FR" sz="1200" i="1" dirty="0"/>
          </a:p>
        </p:txBody>
      </p:sp>
      <p:sp>
        <p:nvSpPr>
          <p:cNvPr id="5" name="Rectangle 4"/>
          <p:cNvSpPr/>
          <p:nvPr/>
        </p:nvSpPr>
        <p:spPr>
          <a:xfrm>
            <a:off x="-1691" y="3294646"/>
            <a:ext cx="1885388" cy="276999"/>
          </a:xfrm>
          <a:prstGeom prst="rect">
            <a:avLst/>
          </a:prstGeom>
          <a:solidFill>
            <a:schemeClr val="bg2"/>
          </a:solidFill>
          <a:ln>
            <a:solidFill>
              <a:schemeClr val="tx1"/>
            </a:solidFill>
          </a:ln>
        </p:spPr>
        <p:txBody>
          <a:bodyPr wrap="none">
            <a:spAutoFit/>
          </a:bodyPr>
          <a:lstStyle/>
          <a:p>
            <a:r>
              <a:rPr lang="fr-FR" sz="1200" b="1" dirty="0"/>
              <a:t>2</a:t>
            </a:r>
            <a:r>
              <a:rPr lang="fr-FR" sz="1200" b="1" dirty="0" smtClean="0"/>
              <a:t>) </a:t>
            </a:r>
            <a:r>
              <a:rPr lang="fr-FR" sz="1200" b="1" u="sng" dirty="0" smtClean="0"/>
              <a:t>La citoyenneté française</a:t>
            </a:r>
            <a:endParaRPr lang="fr-FR" sz="1200" b="1" u="sng" dirty="0"/>
          </a:p>
        </p:txBody>
      </p:sp>
      <p:pic>
        <p:nvPicPr>
          <p:cNvPr id="1026" name="Picture 2" descr="nationalité français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47" t="8533" r="5655"/>
          <a:stretch/>
        </p:blipFill>
        <p:spPr bwMode="auto">
          <a:xfrm>
            <a:off x="58868" y="3592086"/>
            <a:ext cx="2109936" cy="2059629"/>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ZoneTexte 9"/>
          <p:cNvSpPr txBox="1"/>
          <p:nvPr/>
        </p:nvSpPr>
        <p:spPr>
          <a:xfrm>
            <a:off x="7452320" y="6794"/>
            <a:ext cx="1691679" cy="3231654"/>
          </a:xfrm>
          <a:prstGeom prst="rect">
            <a:avLst/>
          </a:prstGeom>
          <a:solidFill>
            <a:schemeClr val="bg2">
              <a:lumMod val="90000"/>
            </a:schemeClr>
          </a:solidFill>
          <a:ln>
            <a:solidFill>
              <a:schemeClr val="tx1"/>
            </a:solidFill>
          </a:ln>
        </p:spPr>
        <p:txBody>
          <a:bodyPr wrap="square" rtlCol="0">
            <a:spAutoFit/>
          </a:bodyPr>
          <a:lstStyle/>
          <a:p>
            <a:r>
              <a:rPr lang="fr-FR" sz="1200" b="1" u="sng" dirty="0" smtClean="0"/>
              <a:t>Résumé</a:t>
            </a:r>
            <a:r>
              <a:rPr lang="fr-FR" sz="1200" dirty="0" smtClean="0"/>
              <a:t> : D’après la loi </a:t>
            </a:r>
            <a:r>
              <a:rPr lang="fr-FR" sz="1200" dirty="0"/>
              <a:t>de </a:t>
            </a:r>
            <a:r>
              <a:rPr lang="fr-FR" sz="1200" dirty="0" smtClean="0"/>
              <a:t>1998, on peut </a:t>
            </a:r>
            <a:r>
              <a:rPr lang="fr-FR" sz="1200" dirty="0"/>
              <a:t>obtenir la nationalité </a:t>
            </a:r>
            <a:r>
              <a:rPr lang="fr-FR" sz="1200" dirty="0" smtClean="0"/>
              <a:t>française de </a:t>
            </a:r>
            <a:r>
              <a:rPr lang="fr-FR" sz="1200" dirty="0"/>
              <a:t>plusieurs manières </a:t>
            </a:r>
            <a:r>
              <a:rPr lang="fr-FR" sz="1200" dirty="0" smtClean="0"/>
              <a:t>:</a:t>
            </a:r>
          </a:p>
          <a:p>
            <a:pPr marL="171450" indent="-171450">
              <a:buFontTx/>
              <a:buChar char="-"/>
            </a:pPr>
            <a:r>
              <a:rPr lang="fr-FR" sz="1200" dirty="0" smtClean="0"/>
              <a:t>automatiquement à la naissance avec le droit du sang ; </a:t>
            </a:r>
          </a:p>
          <a:p>
            <a:endParaRPr lang="fr-FR" sz="1200" dirty="0" smtClean="0"/>
          </a:p>
          <a:p>
            <a:pPr marL="171450" indent="-171450">
              <a:buFontTx/>
              <a:buChar char="-"/>
            </a:pPr>
            <a:r>
              <a:rPr lang="fr-FR" sz="1200" dirty="0" smtClean="0"/>
              <a:t>par déclaration pour un enfant né en France (droit du sol).</a:t>
            </a:r>
          </a:p>
          <a:p>
            <a:pPr marL="171450" indent="-171450">
              <a:buFontTx/>
              <a:buChar char="-"/>
            </a:pPr>
            <a:endParaRPr lang="fr-FR" sz="1200" dirty="0"/>
          </a:p>
          <a:p>
            <a:pPr marL="171450" indent="-171450">
              <a:buFontTx/>
              <a:buChar char="-"/>
            </a:pPr>
            <a:r>
              <a:rPr lang="fr-FR" sz="1200" dirty="0" smtClean="0"/>
              <a:t>Par déclaration après 4 ans de mariage ; </a:t>
            </a:r>
          </a:p>
          <a:p>
            <a:endParaRPr lang="fr-FR" sz="1200" dirty="0" smtClean="0"/>
          </a:p>
          <a:p>
            <a:pPr marL="171450" indent="-171450">
              <a:buFontTx/>
              <a:buChar char="-"/>
            </a:pPr>
            <a:r>
              <a:rPr lang="fr-FR" sz="1200" dirty="0" smtClean="0"/>
              <a:t>par naturalisation. </a:t>
            </a:r>
          </a:p>
        </p:txBody>
      </p:sp>
      <p:sp>
        <p:nvSpPr>
          <p:cNvPr id="13" name="ZoneTexte 12"/>
          <p:cNvSpPr txBox="1"/>
          <p:nvPr/>
        </p:nvSpPr>
        <p:spPr>
          <a:xfrm>
            <a:off x="0" y="5657671"/>
            <a:ext cx="2269014" cy="1015663"/>
          </a:xfrm>
          <a:prstGeom prst="rect">
            <a:avLst/>
          </a:prstGeom>
          <a:solidFill>
            <a:schemeClr val="bg1">
              <a:lumMod val="95000"/>
            </a:schemeClr>
          </a:solidFill>
          <a:ln>
            <a:solidFill>
              <a:schemeClr val="tx1"/>
            </a:solidFill>
          </a:ln>
        </p:spPr>
        <p:txBody>
          <a:bodyPr wrap="square" rtlCol="0">
            <a:spAutoFit/>
          </a:bodyPr>
          <a:lstStyle/>
          <a:p>
            <a:r>
              <a:rPr lang="fr-FR" sz="1200" dirty="0" smtClean="0"/>
              <a:t>Pour être citoyen français, il faut : </a:t>
            </a:r>
          </a:p>
          <a:p>
            <a:endParaRPr lang="fr-FR" sz="1200" dirty="0"/>
          </a:p>
          <a:p>
            <a:endParaRPr lang="fr-FR" sz="1200" dirty="0"/>
          </a:p>
          <a:p>
            <a:endParaRPr lang="fr-FR" sz="1200" dirty="0" smtClean="0"/>
          </a:p>
          <a:p>
            <a:endParaRPr lang="fr-FR" sz="1200" dirty="0" smtClean="0"/>
          </a:p>
        </p:txBody>
      </p:sp>
      <p:sp>
        <p:nvSpPr>
          <p:cNvPr id="15" name="ZoneTexte 14"/>
          <p:cNvSpPr txBox="1"/>
          <p:nvPr/>
        </p:nvSpPr>
        <p:spPr>
          <a:xfrm>
            <a:off x="2269014" y="3294645"/>
            <a:ext cx="5125413" cy="276999"/>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français, c’est avoir des droits mais aussi des devoirs. </a:t>
            </a:r>
            <a:endParaRPr lang="fr-FR" sz="1200" i="1" dirty="0"/>
          </a:p>
        </p:txBody>
      </p:sp>
      <p:graphicFrame>
        <p:nvGraphicFramePr>
          <p:cNvPr id="16" name="Tableau 15"/>
          <p:cNvGraphicFramePr>
            <a:graphicFrameLocks noGrp="1"/>
          </p:cNvGraphicFramePr>
          <p:nvPr>
            <p:extLst>
              <p:ext uri="{D42A27DB-BD31-4B8C-83A1-F6EECF244321}">
                <p14:modId xmlns:p14="http://schemas.microsoft.com/office/powerpoint/2010/main" val="1538124292"/>
              </p:ext>
            </p:extLst>
          </p:nvPr>
        </p:nvGraphicFramePr>
        <p:xfrm>
          <a:off x="2195736" y="4846320"/>
          <a:ext cx="6915120" cy="2011680"/>
        </p:xfrm>
        <a:graphic>
          <a:graphicData uri="http://schemas.openxmlformats.org/drawingml/2006/table">
            <a:tbl>
              <a:tblPr firstRow="1" bandRow="1">
                <a:tableStyleId>{073A0DAA-6AF3-43AB-8588-CEC1D06C72B9}</a:tableStyleId>
              </a:tblPr>
              <a:tblGrid>
                <a:gridCol w="1728780"/>
                <a:gridCol w="1728780"/>
                <a:gridCol w="1728780"/>
                <a:gridCol w="1728780"/>
              </a:tblGrid>
              <a:tr h="118263">
                <a:tc>
                  <a:txBody>
                    <a:bodyPr/>
                    <a:lstStyle/>
                    <a:p>
                      <a:pPr algn="ctr"/>
                      <a:r>
                        <a:rPr lang="fr-FR" sz="1200" dirty="0" smtClean="0">
                          <a:solidFill>
                            <a:schemeClr val="tx1"/>
                          </a:solidFill>
                        </a:rPr>
                        <a:t>Droits politiques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dirty="0" smtClean="0">
                          <a:solidFill>
                            <a:schemeClr val="tx1"/>
                          </a:solidFill>
                        </a:rPr>
                        <a:t>Droits civils</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dirty="0" smtClean="0">
                          <a:solidFill>
                            <a:schemeClr val="tx1"/>
                          </a:solidFill>
                        </a:rPr>
                        <a:t>Droits sociaux</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200" dirty="0" smtClean="0">
                          <a:solidFill>
                            <a:schemeClr val="tx1"/>
                          </a:solidFill>
                        </a:rPr>
                        <a:t>Devoirs </a:t>
                      </a:r>
                      <a:endParaRPr lang="fr-FR"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69896">
                <a:tc>
                  <a:txBody>
                    <a:bodyPr/>
                    <a:lstStyle/>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p>
                      <a:endParaRPr lang="fr-FR"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fr-F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7" name="ZoneTexte 16"/>
          <p:cNvSpPr txBox="1"/>
          <p:nvPr/>
        </p:nvSpPr>
        <p:spPr>
          <a:xfrm>
            <a:off x="2153026" y="3592086"/>
            <a:ext cx="6910013" cy="830997"/>
          </a:xfrm>
          <a:prstGeom prst="rect">
            <a:avLst/>
          </a:prstGeom>
          <a:noFill/>
        </p:spPr>
        <p:txBody>
          <a:bodyPr wrap="square" rtlCol="0">
            <a:spAutoFit/>
          </a:bodyPr>
          <a:lstStyle/>
          <a:p>
            <a:pPr lvl="0"/>
            <a:r>
              <a:rPr lang="fr-FR" sz="1200" i="1" dirty="0">
                <a:solidFill>
                  <a:prstClr val="black"/>
                </a:solidFill>
              </a:rPr>
              <a:t>Complétez le tableau </a:t>
            </a:r>
            <a:r>
              <a:rPr lang="fr-FR" sz="1200" i="1" dirty="0" smtClean="0">
                <a:solidFill>
                  <a:prstClr val="black"/>
                </a:solidFill>
              </a:rPr>
              <a:t>ci-dessous en mettant au bon endroit les éléments suivants : d</a:t>
            </a:r>
            <a:r>
              <a:rPr lang="fr-FR" sz="1200" i="1" dirty="0" smtClean="0"/>
              <a:t>roit de vote, payer des impôts, liberté d’expression, respecter les lois, droit à l’instruction, droit de se présenter aux élections, droit à la santé, faire preuve de civisme, liberté de circulation, défendre son pays, droit à la vie privée, droit d’association.</a:t>
            </a:r>
            <a:endParaRPr lang="fr-FR" sz="1200" i="1" dirty="0"/>
          </a:p>
        </p:txBody>
      </p:sp>
      <p:sp>
        <p:nvSpPr>
          <p:cNvPr id="19" name="Espace réservé du numéro de diapositive 18"/>
          <p:cNvSpPr>
            <a:spLocks noGrp="1"/>
          </p:cNvSpPr>
          <p:nvPr>
            <p:ph type="sldNum" sz="quarter" idx="12"/>
          </p:nvPr>
        </p:nvSpPr>
        <p:spPr/>
        <p:txBody>
          <a:bodyPr/>
          <a:lstStyle/>
          <a:p>
            <a:fld id="{CEA47734-209D-4804-9E22-F7EAA92B8578}" type="slidenum">
              <a:rPr lang="fr-FR" smtClean="0"/>
              <a:t>5</a:t>
            </a:fld>
            <a:endParaRPr lang="fr-FR"/>
          </a:p>
        </p:txBody>
      </p:sp>
      <p:sp>
        <p:nvSpPr>
          <p:cNvPr id="6" name="Rectangle 5"/>
          <p:cNvSpPr/>
          <p:nvPr/>
        </p:nvSpPr>
        <p:spPr>
          <a:xfrm>
            <a:off x="3849896" y="4391067"/>
            <a:ext cx="4896544" cy="461665"/>
          </a:xfrm>
          <a:prstGeom prst="rect">
            <a:avLst/>
          </a:prstGeom>
        </p:spPr>
        <p:txBody>
          <a:bodyPr wrap="square">
            <a:spAutoFit/>
          </a:bodyPr>
          <a:lstStyle/>
          <a:p>
            <a:r>
              <a:rPr lang="fr-FR" sz="1200" dirty="0" smtClean="0">
                <a:hlinkClick r:id="rId4"/>
              </a:rPr>
              <a:t>http</a:t>
            </a:r>
            <a:r>
              <a:rPr lang="fr-FR" sz="1200" dirty="0">
                <a:hlinkClick r:id="rId4"/>
              </a:rPr>
              <a:t>://</a:t>
            </a:r>
            <a:r>
              <a:rPr lang="fr-FR" sz="1200" dirty="0" smtClean="0">
                <a:hlinkClick r:id="rId4"/>
              </a:rPr>
              <a:t>education.francetv.fr/education-civique/quatrieme/video/qu-est-ce-qu-etre-citoyen-citoyenne</a:t>
            </a:r>
            <a:r>
              <a:rPr lang="fr-FR" sz="1200" dirty="0" smtClean="0"/>
              <a:t> </a:t>
            </a:r>
            <a:endParaRPr lang="fr-FR" sz="1200" dirty="0"/>
          </a:p>
        </p:txBody>
      </p:sp>
      <p:sp>
        <p:nvSpPr>
          <p:cNvPr id="7" name="ZoneTexte 6"/>
          <p:cNvSpPr txBox="1"/>
          <p:nvPr/>
        </p:nvSpPr>
        <p:spPr>
          <a:xfrm>
            <a:off x="2269014" y="4423083"/>
            <a:ext cx="1580882" cy="276999"/>
          </a:xfrm>
          <a:prstGeom prst="rect">
            <a:avLst/>
          </a:prstGeom>
          <a:noFill/>
        </p:spPr>
        <p:txBody>
          <a:bodyPr wrap="none" rtlCol="0">
            <a:spAutoFit/>
          </a:bodyPr>
          <a:lstStyle/>
          <a:p>
            <a:r>
              <a:rPr lang="fr-FR" sz="1200" u="sng" dirty="0" smtClean="0"/>
              <a:t>Une vidéo pour aider :</a:t>
            </a:r>
            <a:endParaRPr lang="fr-FR" sz="1200" u="sng" dirty="0"/>
          </a:p>
        </p:txBody>
      </p:sp>
    </p:spTree>
    <p:extLst>
      <p:ext uri="{BB962C8B-B14F-4D97-AF65-F5344CB8AC3E}">
        <p14:creationId xmlns:p14="http://schemas.microsoft.com/office/powerpoint/2010/main" val="129081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2" cstate="print">
            <a:extLst>
              <a:ext uri="{28A0092B-C50C-407E-A947-70E740481C1C}">
                <a14:useLocalDpi xmlns:a14="http://schemas.microsoft.com/office/drawing/2010/main" val="0"/>
              </a:ext>
            </a:extLst>
          </a:blip>
          <a:srcRect t="20732" b="31116"/>
          <a:stretch/>
        </p:blipFill>
        <p:spPr>
          <a:xfrm>
            <a:off x="-15730" y="443650"/>
            <a:ext cx="9147880" cy="1648836"/>
          </a:xfrm>
          <a:prstGeom prst="rect">
            <a:avLst/>
          </a:prstGeom>
          <a:ln>
            <a:solidFill>
              <a:schemeClr val="tx1"/>
            </a:solidFill>
          </a:ln>
        </p:spPr>
      </p:pic>
      <p:pic>
        <p:nvPicPr>
          <p:cNvPr id="13" name="Image 12"/>
          <p:cNvPicPr>
            <a:picLocks noChangeAspect="1"/>
          </p:cNvPicPr>
          <p:nvPr/>
        </p:nvPicPr>
        <p:blipFill rotWithShape="1">
          <a:blip r:embed="rId2" cstate="print">
            <a:extLst>
              <a:ext uri="{28A0092B-C50C-407E-A947-70E740481C1C}">
                <a14:useLocalDpi xmlns:a14="http://schemas.microsoft.com/office/drawing/2010/main" val="0"/>
              </a:ext>
            </a:extLst>
          </a:blip>
          <a:srcRect t="32084" b="6927"/>
          <a:stretch/>
        </p:blipFill>
        <p:spPr>
          <a:xfrm>
            <a:off x="15856" y="3108960"/>
            <a:ext cx="9128144" cy="1990941"/>
          </a:xfrm>
          <a:prstGeom prst="rect">
            <a:avLst/>
          </a:prstGeom>
        </p:spPr>
      </p:pic>
      <p:sp>
        <p:nvSpPr>
          <p:cNvPr id="2" name="Rectangle 1"/>
          <p:cNvSpPr/>
          <p:nvPr/>
        </p:nvSpPr>
        <p:spPr>
          <a:xfrm>
            <a:off x="0" y="0"/>
            <a:ext cx="2129878" cy="276999"/>
          </a:xfrm>
          <a:prstGeom prst="rect">
            <a:avLst/>
          </a:prstGeom>
          <a:solidFill>
            <a:schemeClr val="bg2"/>
          </a:solidFill>
          <a:ln>
            <a:solidFill>
              <a:schemeClr val="tx1"/>
            </a:solidFill>
          </a:ln>
        </p:spPr>
        <p:txBody>
          <a:bodyPr wrap="none">
            <a:spAutoFit/>
          </a:bodyPr>
          <a:lstStyle/>
          <a:p>
            <a:r>
              <a:rPr lang="fr-FR" sz="1200" b="1" dirty="0" smtClean="0"/>
              <a:t>III. </a:t>
            </a:r>
            <a:r>
              <a:rPr lang="fr-FR" sz="1200" b="1" u="sng" dirty="0" smtClean="0"/>
              <a:t>La citoyenneté européenne</a:t>
            </a:r>
            <a:endParaRPr lang="fr-FR" sz="1200" b="1" u="sng" dirty="0"/>
          </a:p>
        </p:txBody>
      </p:sp>
      <p:sp>
        <p:nvSpPr>
          <p:cNvPr id="4" name="ZoneTexte 3"/>
          <p:cNvSpPr txBox="1"/>
          <p:nvPr/>
        </p:nvSpPr>
        <p:spPr>
          <a:xfrm>
            <a:off x="-15730" y="3143413"/>
            <a:ext cx="2635080" cy="276999"/>
          </a:xfrm>
          <a:prstGeom prst="rect">
            <a:avLst/>
          </a:prstGeom>
          <a:noFill/>
          <a:ln>
            <a:solidFill>
              <a:schemeClr val="tx1"/>
            </a:solidFill>
          </a:ln>
        </p:spPr>
        <p:txBody>
          <a:bodyPr wrap="none" rtlCol="0">
            <a:spAutoFit/>
          </a:bodyPr>
          <a:lstStyle/>
          <a:p>
            <a:r>
              <a:rPr lang="fr-FR" sz="1200" i="1" dirty="0" smtClean="0"/>
              <a:t>Répondez aux questions 1, 2 et 4 p. 381</a:t>
            </a:r>
            <a:endParaRPr lang="fr-FR" sz="1200" i="1" dirty="0"/>
          </a:p>
        </p:txBody>
      </p:sp>
      <p:sp>
        <p:nvSpPr>
          <p:cNvPr id="9" name="ZoneTexte 8"/>
          <p:cNvSpPr txBox="1"/>
          <p:nvPr/>
        </p:nvSpPr>
        <p:spPr>
          <a:xfrm>
            <a:off x="2720286" y="2831960"/>
            <a:ext cx="6423713" cy="461665"/>
          </a:xfrm>
          <a:prstGeom prst="rect">
            <a:avLst/>
          </a:prstGeom>
          <a:solidFill>
            <a:schemeClr val="bg2">
              <a:lumMod val="90000"/>
            </a:schemeClr>
          </a:solidFill>
          <a:ln>
            <a:solidFill>
              <a:schemeClr val="tx1"/>
            </a:solidFill>
          </a:ln>
        </p:spPr>
        <p:txBody>
          <a:bodyPr wrap="square" rtlCol="0">
            <a:spAutoFit/>
          </a:bodyPr>
          <a:lstStyle/>
          <a:p>
            <a:r>
              <a:rPr lang="fr-FR" sz="1200" dirty="0" smtClean="0"/>
              <a:t>Etre citoyen européen, </a:t>
            </a:r>
            <a:r>
              <a:rPr lang="fr-FR" sz="1200" dirty="0"/>
              <a:t>c’est être citoyen dans un des 28 Etats de l’Union européenne. </a:t>
            </a:r>
            <a:r>
              <a:rPr lang="fr-FR" sz="1200" dirty="0" smtClean="0"/>
              <a:t>C’est aussi avoir de nouveaux droits.</a:t>
            </a:r>
            <a:endParaRPr lang="fr-FR" sz="1200" i="1" dirty="0"/>
          </a:p>
        </p:txBody>
      </p:sp>
      <p:cxnSp>
        <p:nvCxnSpPr>
          <p:cNvPr id="11" name="Connecteur droit 10"/>
          <p:cNvCxnSpPr/>
          <p:nvPr/>
        </p:nvCxnSpPr>
        <p:spPr>
          <a:xfrm>
            <a:off x="-53730" y="2817458"/>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80" y="5103674"/>
            <a:ext cx="9147880" cy="1754326"/>
          </a:xfrm>
          <a:prstGeom prst="rect">
            <a:avLst/>
          </a:prstGeom>
          <a:solidFill>
            <a:schemeClr val="bg2">
              <a:lumMod val="90000"/>
            </a:schemeClr>
          </a:solidFill>
          <a:ln>
            <a:solidFill>
              <a:schemeClr val="tx1"/>
            </a:solidFill>
          </a:ln>
        </p:spPr>
        <p:txBody>
          <a:bodyPr wrap="square">
            <a:spAutoFit/>
          </a:bodyPr>
          <a:lstStyle/>
          <a:p>
            <a:r>
              <a:rPr lang="fr-FR" sz="1200" u="sng" dirty="0" smtClean="0"/>
              <a:t>Résumé fait en classe</a:t>
            </a:r>
            <a:r>
              <a:rPr lang="fr-FR" sz="1200" dirty="0" smtClean="0"/>
              <a:t> : L’Union </a:t>
            </a:r>
            <a:r>
              <a:rPr lang="fr-FR" sz="1200" dirty="0"/>
              <a:t>Européenne a été créée par la traité de Maastricht de 1992. </a:t>
            </a:r>
            <a:r>
              <a:rPr lang="fr-FR" sz="1200" dirty="0" smtClean="0"/>
              <a:t>Elle permet :</a:t>
            </a:r>
          </a:p>
          <a:p>
            <a:endParaRPr lang="fr-FR" sz="1200" dirty="0" smtClean="0"/>
          </a:p>
          <a:p>
            <a:r>
              <a:rPr lang="fr-FR" sz="1200" dirty="0" smtClean="0"/>
              <a:t>- </a:t>
            </a:r>
          </a:p>
          <a:p>
            <a:endParaRPr lang="fr-FR" sz="1200" dirty="0"/>
          </a:p>
          <a:p>
            <a:r>
              <a:rPr lang="fr-FR" sz="1200" dirty="0" smtClean="0"/>
              <a:t>-</a:t>
            </a:r>
          </a:p>
          <a:p>
            <a:endParaRPr lang="fr-FR" sz="1200" dirty="0"/>
          </a:p>
          <a:p>
            <a:r>
              <a:rPr lang="fr-FR" sz="1200" dirty="0" smtClean="0"/>
              <a:t>-</a:t>
            </a:r>
          </a:p>
          <a:p>
            <a:endParaRPr lang="fr-FR" sz="1200" dirty="0"/>
          </a:p>
          <a:p>
            <a:r>
              <a:rPr lang="fr-FR" sz="1200" dirty="0" smtClean="0"/>
              <a:t>-</a:t>
            </a:r>
          </a:p>
        </p:txBody>
      </p:sp>
      <p:sp>
        <p:nvSpPr>
          <p:cNvPr id="17" name="Espace réservé du numéro de diapositive 16"/>
          <p:cNvSpPr>
            <a:spLocks noGrp="1"/>
          </p:cNvSpPr>
          <p:nvPr>
            <p:ph type="sldNum" sz="quarter" idx="12"/>
          </p:nvPr>
        </p:nvSpPr>
        <p:spPr/>
        <p:txBody>
          <a:bodyPr/>
          <a:lstStyle/>
          <a:p>
            <a:fld id="{CEA47734-209D-4804-9E22-F7EAA92B8578}" type="slidenum">
              <a:rPr lang="fr-FR" smtClean="0"/>
              <a:t>6</a:t>
            </a:fld>
            <a:endParaRPr lang="fr-FR"/>
          </a:p>
        </p:txBody>
      </p:sp>
      <p:sp>
        <p:nvSpPr>
          <p:cNvPr id="3" name="ZoneTexte 2"/>
          <p:cNvSpPr txBox="1"/>
          <p:nvPr/>
        </p:nvSpPr>
        <p:spPr>
          <a:xfrm>
            <a:off x="-15730" y="2831961"/>
            <a:ext cx="2728247" cy="276999"/>
          </a:xfrm>
          <a:prstGeom prst="rect">
            <a:avLst/>
          </a:prstGeom>
          <a:solidFill>
            <a:schemeClr val="bg2"/>
          </a:solidFill>
          <a:ln>
            <a:solidFill>
              <a:schemeClr val="tx1"/>
            </a:solidFill>
          </a:ln>
        </p:spPr>
        <p:txBody>
          <a:bodyPr wrap="none" rtlCol="0">
            <a:spAutoFit/>
          </a:bodyPr>
          <a:lstStyle/>
          <a:p>
            <a:r>
              <a:rPr lang="fr-FR" sz="1200" b="1" u="sng" dirty="0" smtClean="0"/>
              <a:t>2 ) Qu’est-ce qu’être citoyen européen ?</a:t>
            </a:r>
            <a:endParaRPr lang="fr-FR" sz="1200" b="1" u="sng" dirty="0"/>
          </a:p>
        </p:txBody>
      </p:sp>
      <p:sp>
        <p:nvSpPr>
          <p:cNvPr id="14" name="ZoneTexte 13"/>
          <p:cNvSpPr txBox="1"/>
          <p:nvPr/>
        </p:nvSpPr>
        <p:spPr>
          <a:xfrm>
            <a:off x="2267744" y="0"/>
            <a:ext cx="2158540" cy="276999"/>
          </a:xfrm>
          <a:prstGeom prst="rect">
            <a:avLst/>
          </a:prstGeom>
          <a:solidFill>
            <a:schemeClr val="bg2"/>
          </a:solidFill>
          <a:ln>
            <a:solidFill>
              <a:schemeClr val="tx1"/>
            </a:solidFill>
          </a:ln>
        </p:spPr>
        <p:txBody>
          <a:bodyPr wrap="none" rtlCol="0">
            <a:spAutoFit/>
          </a:bodyPr>
          <a:lstStyle/>
          <a:p>
            <a:r>
              <a:rPr lang="fr-FR" sz="1200" b="1" u="sng" dirty="0" smtClean="0"/>
              <a:t>1 ) Symboles et valeurs de l’UE </a:t>
            </a:r>
            <a:endParaRPr lang="fr-FR" sz="1200" b="1" u="sng" dirty="0"/>
          </a:p>
        </p:txBody>
      </p:sp>
      <p:sp>
        <p:nvSpPr>
          <p:cNvPr id="5" name="ZoneTexte 4"/>
          <p:cNvSpPr txBox="1"/>
          <p:nvPr/>
        </p:nvSpPr>
        <p:spPr>
          <a:xfrm>
            <a:off x="7950" y="620688"/>
            <a:ext cx="1737079" cy="1754326"/>
          </a:xfrm>
          <a:prstGeom prst="rect">
            <a:avLst/>
          </a:prstGeom>
          <a:noFill/>
        </p:spPr>
        <p:txBody>
          <a:bodyPr wrap="none" rtlCol="0">
            <a:spAutoFit/>
          </a:bodyPr>
          <a:lstStyle/>
          <a:p>
            <a:r>
              <a:rPr lang="fr-FR" sz="1200" u="sng" dirty="0" smtClean="0"/>
              <a:t>Le drapeau </a:t>
            </a:r>
            <a:r>
              <a:rPr lang="fr-FR" sz="1200" dirty="0" smtClean="0"/>
              <a:t>: </a:t>
            </a:r>
          </a:p>
          <a:p>
            <a:endParaRPr lang="fr-FR" sz="1200" dirty="0"/>
          </a:p>
          <a:p>
            <a:r>
              <a:rPr lang="fr-FR" sz="1200" u="sng" dirty="0" smtClean="0"/>
              <a:t>L’hymne européen </a:t>
            </a:r>
            <a:r>
              <a:rPr lang="fr-FR" sz="1200" dirty="0" smtClean="0"/>
              <a:t>:</a:t>
            </a:r>
          </a:p>
          <a:p>
            <a:endParaRPr lang="fr-FR" sz="1200" dirty="0"/>
          </a:p>
          <a:p>
            <a:r>
              <a:rPr lang="fr-FR" sz="1200" u="sng" dirty="0" smtClean="0"/>
              <a:t>La devise </a:t>
            </a:r>
            <a:r>
              <a:rPr lang="fr-FR" sz="1200" dirty="0" smtClean="0"/>
              <a:t>:</a:t>
            </a:r>
          </a:p>
          <a:p>
            <a:endParaRPr lang="fr-FR" sz="1200" dirty="0"/>
          </a:p>
          <a:p>
            <a:r>
              <a:rPr lang="fr-FR" sz="1200" u="sng" dirty="0" smtClean="0"/>
              <a:t>La journée de l’Europe </a:t>
            </a:r>
            <a:r>
              <a:rPr lang="fr-FR" sz="1200" dirty="0" smtClean="0"/>
              <a:t>:  </a:t>
            </a:r>
          </a:p>
          <a:p>
            <a:endParaRPr lang="fr-FR" sz="1200" dirty="0"/>
          </a:p>
          <a:p>
            <a:endParaRPr lang="fr-FR" sz="1200" dirty="0"/>
          </a:p>
        </p:txBody>
      </p:sp>
      <p:sp>
        <p:nvSpPr>
          <p:cNvPr id="6" name="ZoneTexte 5"/>
          <p:cNvSpPr txBox="1"/>
          <p:nvPr/>
        </p:nvSpPr>
        <p:spPr>
          <a:xfrm>
            <a:off x="4518270" y="2029"/>
            <a:ext cx="4625730" cy="461665"/>
          </a:xfrm>
          <a:prstGeom prst="rect">
            <a:avLst/>
          </a:prstGeom>
          <a:noFill/>
          <a:ln>
            <a:solidFill>
              <a:schemeClr val="tx1"/>
            </a:solidFill>
          </a:ln>
        </p:spPr>
        <p:txBody>
          <a:bodyPr wrap="square" rtlCol="0">
            <a:spAutoFit/>
          </a:bodyPr>
          <a:lstStyle/>
          <a:p>
            <a:r>
              <a:rPr lang="fr-FR" sz="1200" dirty="0" smtClean="0"/>
              <a:t>Recherchez les symboles de l’UE et </a:t>
            </a:r>
            <a:r>
              <a:rPr lang="fr-FR" sz="1200" dirty="0"/>
              <a:t>leur </a:t>
            </a:r>
            <a:r>
              <a:rPr lang="fr-FR" sz="1200" dirty="0" smtClean="0"/>
              <a:t>signification	</a:t>
            </a:r>
          </a:p>
          <a:p>
            <a:r>
              <a:rPr lang="fr-FR" sz="1200" dirty="0" smtClean="0"/>
              <a:t>Pour aider : </a:t>
            </a:r>
            <a:r>
              <a:rPr lang="fr-FR" sz="1200" dirty="0" smtClean="0">
                <a:hlinkClick r:id="rId3"/>
              </a:rPr>
              <a:t>http</a:t>
            </a:r>
            <a:r>
              <a:rPr lang="fr-FR" sz="1200" dirty="0">
                <a:hlinkClick r:id="rId3"/>
              </a:rPr>
              <a:t>://</a:t>
            </a:r>
            <a:r>
              <a:rPr lang="fr-FR" sz="1200" dirty="0" smtClean="0">
                <a:hlinkClick r:id="rId3"/>
              </a:rPr>
              <a:t>europe.cidem.org/index.php?p=symboles-europe</a:t>
            </a:r>
            <a:r>
              <a:rPr lang="fr-FR" sz="1200" dirty="0" smtClean="0"/>
              <a:t> </a:t>
            </a:r>
            <a:endParaRPr lang="fr-FR" sz="1200" dirty="0"/>
          </a:p>
        </p:txBody>
      </p:sp>
      <p:sp>
        <p:nvSpPr>
          <p:cNvPr id="20" name="ZoneTexte 19"/>
          <p:cNvSpPr txBox="1"/>
          <p:nvPr/>
        </p:nvSpPr>
        <p:spPr>
          <a:xfrm>
            <a:off x="-19426" y="2171127"/>
            <a:ext cx="9171498" cy="646331"/>
          </a:xfrm>
          <a:prstGeom prst="rect">
            <a:avLst/>
          </a:prstGeom>
          <a:solidFill>
            <a:schemeClr val="bg2">
              <a:lumMod val="90000"/>
            </a:schemeClr>
          </a:solidFill>
          <a:ln>
            <a:solidFill>
              <a:schemeClr val="tx1"/>
            </a:solidFill>
          </a:ln>
        </p:spPr>
        <p:txBody>
          <a:bodyPr wrap="square" rtlCol="0">
            <a:spAutoFit/>
          </a:bodyPr>
          <a:lstStyle/>
          <a:p>
            <a:r>
              <a:rPr lang="fr-FR" sz="1200" b="1" dirty="0"/>
              <a:t>La charte européenne des droits </a:t>
            </a:r>
            <a:r>
              <a:rPr lang="fr-FR" sz="1200" b="1" dirty="0" smtClean="0"/>
              <a:t>fondamentaux </a:t>
            </a:r>
            <a:r>
              <a:rPr lang="fr-FR" sz="1200" dirty="0"/>
              <a:t>expose que "l'Union se fonde sur les valeurs indivisibles et universelles de dignité humaine, de liberté, d'égalité et de solidarité; elle repose sur le principe de la démocratie et le principe de l'Etat de droit. Elle place la personne au </a:t>
            </a:r>
            <a:r>
              <a:rPr lang="fr-FR" sz="1200" dirty="0" smtClean="0"/>
              <a:t>cœur </a:t>
            </a:r>
            <a:r>
              <a:rPr lang="fr-FR" sz="1200" dirty="0"/>
              <a:t>de son action en instituant la citoyenneté de l'Union et en créant le principe de liberté, de sécurité et de justice</a:t>
            </a:r>
            <a:r>
              <a:rPr lang="fr-FR" sz="1200" dirty="0" smtClean="0"/>
              <a:t>".</a:t>
            </a:r>
            <a:endParaRPr lang="fr-FR" sz="1200" dirty="0"/>
          </a:p>
        </p:txBody>
      </p:sp>
    </p:spTree>
    <p:extLst>
      <p:ext uri="{BB962C8B-B14F-4D97-AF65-F5344CB8AC3E}">
        <p14:creationId xmlns:p14="http://schemas.microsoft.com/office/powerpoint/2010/main" val="3359885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631b04f88b15558cc95972531047ad8c95ce7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TotalTime>
  <Words>936</Words>
  <Application>Microsoft Office PowerPoint</Application>
  <PresentationFormat>Affichage à l'écran (4:3)</PresentationFormat>
  <Paragraphs>162</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Jérôme DORILLEAU</cp:lastModifiedBy>
  <cp:revision>103</cp:revision>
  <cp:lastPrinted>2013-01-26T17:40:39Z</cp:lastPrinted>
  <dcterms:created xsi:type="dcterms:W3CDTF">2013-01-19T16:09:26Z</dcterms:created>
  <dcterms:modified xsi:type="dcterms:W3CDTF">2015-12-28T20:17:13Z</dcterms:modified>
</cp:coreProperties>
</file>